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372" r:id="rId3"/>
    <p:sldId id="400" r:id="rId4"/>
    <p:sldId id="375" r:id="rId5"/>
    <p:sldId id="401" r:id="rId6"/>
    <p:sldId id="379" r:id="rId7"/>
    <p:sldId id="380" r:id="rId8"/>
    <p:sldId id="381" r:id="rId9"/>
    <p:sldId id="426" r:id="rId10"/>
    <p:sldId id="383" r:id="rId11"/>
    <p:sldId id="386" r:id="rId12"/>
    <p:sldId id="384" r:id="rId13"/>
    <p:sldId id="427" r:id="rId14"/>
    <p:sldId id="389" r:id="rId15"/>
    <p:sldId id="413" r:id="rId16"/>
    <p:sldId id="430" r:id="rId17"/>
    <p:sldId id="399" r:id="rId18"/>
    <p:sldId id="396" r:id="rId19"/>
    <p:sldId id="405" r:id="rId20"/>
    <p:sldId id="407" r:id="rId21"/>
    <p:sldId id="406" r:id="rId22"/>
    <p:sldId id="408" r:id="rId23"/>
    <p:sldId id="409" r:id="rId24"/>
    <p:sldId id="410" r:id="rId25"/>
    <p:sldId id="412" r:id="rId26"/>
    <p:sldId id="414" r:id="rId27"/>
    <p:sldId id="418" r:id="rId28"/>
    <p:sldId id="419" r:id="rId29"/>
    <p:sldId id="420" r:id="rId30"/>
    <p:sldId id="422" r:id="rId31"/>
    <p:sldId id="424" r:id="rId32"/>
    <p:sldId id="425" r:id="rId33"/>
    <p:sldId id="423" r:id="rId34"/>
    <p:sldId id="431" r:id="rId35"/>
    <p:sldId id="421" r:id="rId36"/>
  </p:sldIdLst>
  <p:sldSz cx="12192000" cy="6858000"/>
  <p:notesSz cx="9940925" cy="6808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ulio Costantini" initials="GC" lastIdx="8" clrIdx="0">
    <p:extLst>
      <p:ext uri="{19B8F6BF-5375-455C-9EA6-DF929625EA0E}">
        <p15:presenceInfo xmlns:p15="http://schemas.microsoft.com/office/powerpoint/2012/main" userId="310c662f5360b4f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78" autoAdjust="0"/>
    <p:restoredTop sz="86924" autoAdjust="0"/>
  </p:normalViewPr>
  <p:slideViewPr>
    <p:cSldViewPr snapToGrid="0">
      <p:cViewPr varScale="1">
        <p:scale>
          <a:sx n="115" d="100"/>
          <a:sy n="115" d="100"/>
        </p:scale>
        <p:origin x="53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30891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06096-261F-4407-82B3-962B61F4BD3D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30891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3066B-6B83-4A47-96A5-9CEB48E41512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4940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0891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6C195-9E8C-4BFE-9856-19EBCB40ADDC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7350" y="850900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093" y="3276729"/>
            <a:ext cx="7952740" cy="26809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0891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32C26-51A9-41D9-89A9-4887A32F169F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92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32C26-51A9-41D9-89A9-4887A32F169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40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3DF5A-02B6-477E-9E2E-F1493B812DEF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826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0B1A0-07B9-4AF6-8227-50E58997CD0D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147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D4F0B-037E-4AFD-8C5C-4B157EB0C34B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514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6051-D069-454A-A742-13800A8DC634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28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50BBF-FC57-45C4-8331-5A370A531DBB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08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1FF1C-6BA0-4037-AFD9-89F8F79B2B5C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106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8E48E-398E-4B6B-A5CF-9678CA616EA7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62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C407F-2626-447B-95B3-ED96C595D751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31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0A263-3361-4308-BE9E-4B150732F088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311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06823-1420-409B-BCCA-D6825E831182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73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70F9-970A-4E1A-BA28-2EFBDF96871A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096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3A00E-568D-41AF-98B9-EB08883A13F9}" type="datetime1">
              <a:rPr lang="en-US" smtClean="0"/>
              <a:t>10/26/2018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E98D3-0AF2-44CA-9DBB-49191F1991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268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iulio.costantini@unimib.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0909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Towards disentangling correspondence and emergence: The case of conscientiousness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32891"/>
            <a:ext cx="9144000" cy="1655762"/>
          </a:xfrm>
        </p:spPr>
        <p:txBody>
          <a:bodyPr/>
          <a:lstStyle/>
          <a:p>
            <a:r>
              <a:rPr lang="en-US" dirty="0"/>
              <a:t>Giulio Costantini, Luca </a:t>
            </a:r>
            <a:r>
              <a:rPr lang="en-US" dirty="0" err="1"/>
              <a:t>Pancani</a:t>
            </a:r>
            <a:r>
              <a:rPr lang="en-US" dirty="0"/>
              <a:t>, Marco Perugini</a:t>
            </a:r>
          </a:p>
          <a:p>
            <a:r>
              <a:rPr lang="en-US" dirty="0">
                <a:hlinkClick r:id="rId3"/>
              </a:rPr>
              <a:t>giulio.costantini@unimib.it</a:t>
            </a:r>
            <a:endParaRPr lang="en-US" dirty="0"/>
          </a:p>
          <a:p>
            <a:r>
              <a:rPr lang="en-US" dirty="0" smtClean="0"/>
              <a:t>06/09/2018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</a:t>
            </a:fld>
            <a:endParaRPr lang="en-US" dirty="0"/>
          </a:p>
        </p:txBody>
      </p:sp>
      <p:pic>
        <p:nvPicPr>
          <p:cNvPr id="2050" name="Picture 2" descr="Image result for università bicocca logo">
            <a:extLst>
              <a:ext uri="{FF2B5EF4-FFF2-40B4-BE49-F238E27FC236}">
                <a16:creationId xmlns:a16="http://schemas.microsoft.com/office/drawing/2014/main" id="{A09A2582-E447-4301-A40B-0F5D6ADC3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68" y="57631"/>
            <a:ext cx="1532489" cy="164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61C3BAE6-0233-474F-AAB5-F9CB486A9A56}"/>
              </a:ext>
            </a:extLst>
          </p:cNvPr>
          <p:cNvSpPr/>
          <p:nvPr/>
        </p:nvSpPr>
        <p:spPr>
          <a:xfrm>
            <a:off x="2994991" y="1802296"/>
            <a:ext cx="2438400" cy="728869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543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85E740-D4DE-4D5C-AD08-CACC1D8D75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285750" indent="-285750">
              <a:buFontTx/>
              <a:buChar char="-"/>
            </a:pPr>
            <a:r>
              <a:rPr lang="it-IT" b="1" dirty="0"/>
              <a:t>Self-control and Future </a:t>
            </a:r>
            <a:r>
              <a:rPr lang="it-IT" b="1" dirty="0" err="1"/>
              <a:t>orientation</a:t>
            </a:r>
            <a:r>
              <a:rPr lang="it-IT" b="1" dirty="0"/>
              <a:t>/</a:t>
            </a:r>
            <a:r>
              <a:rPr lang="it-IT" b="1" dirty="0" err="1"/>
              <a:t>Consideration</a:t>
            </a:r>
            <a:r>
              <a:rPr lang="it-IT" b="1" dirty="0"/>
              <a:t> of future </a:t>
            </a:r>
            <a:r>
              <a:rPr lang="it-IT" b="1" dirty="0" err="1"/>
              <a:t>consequences</a:t>
            </a:r>
            <a:r>
              <a:rPr lang="it-IT" dirty="0"/>
              <a:t> are </a:t>
            </a:r>
            <a:r>
              <a:rPr lang="it-IT" dirty="0" err="1"/>
              <a:t>connected</a:t>
            </a:r>
            <a:r>
              <a:rPr lang="it-IT" dirty="0"/>
              <a:t> to 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main</a:t>
            </a:r>
            <a:r>
              <a:rPr lang="it-IT" dirty="0"/>
              <a:t> </a:t>
            </a:r>
            <a:r>
              <a:rPr lang="it-IT" dirty="0" err="1"/>
              <a:t>conscientiousness</a:t>
            </a:r>
            <a:r>
              <a:rPr lang="it-IT" dirty="0"/>
              <a:t> </a:t>
            </a:r>
            <a:r>
              <a:rPr lang="it-IT" dirty="0" err="1"/>
              <a:t>facets</a:t>
            </a:r>
            <a:r>
              <a:rPr lang="it-IT" dirty="0"/>
              <a:t>.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partialled</a:t>
            </a:r>
            <a:r>
              <a:rPr lang="it-IT" dirty="0"/>
              <a:t> out, </a:t>
            </a:r>
            <a:r>
              <a:rPr lang="it-IT" dirty="0" err="1"/>
              <a:t>correlations</a:t>
            </a:r>
            <a:r>
              <a:rPr lang="it-IT" dirty="0"/>
              <a:t> </a:t>
            </a:r>
            <a:r>
              <a:rPr lang="it-IT" dirty="0" err="1"/>
              <a:t>among</a:t>
            </a:r>
            <a:r>
              <a:rPr lang="it-IT" dirty="0"/>
              <a:t> </a:t>
            </a:r>
            <a:r>
              <a:rPr lang="it-IT" dirty="0" err="1"/>
              <a:t>conscientiousness</a:t>
            </a:r>
            <a:r>
              <a:rPr lang="it-IT" dirty="0"/>
              <a:t> </a:t>
            </a:r>
            <a:r>
              <a:rPr lang="it-IT" dirty="0" err="1"/>
              <a:t>facets</a:t>
            </a:r>
            <a:r>
              <a:rPr lang="it-IT" dirty="0"/>
              <a:t> </a:t>
            </a:r>
            <a:r>
              <a:rPr lang="it-IT" dirty="0" err="1"/>
              <a:t>wane</a:t>
            </a:r>
            <a:r>
              <a:rPr lang="it-IT" dirty="0"/>
              <a:t> </a:t>
            </a:r>
            <a:r>
              <a:rPr lang="en-US" dirty="0"/>
              <a:t>(see also Costantini et al., 2015).</a:t>
            </a:r>
          </a:p>
          <a:p>
            <a:pPr marL="285750" indent="-285750">
              <a:buFontTx/>
              <a:buChar char="-"/>
            </a:pPr>
            <a:r>
              <a:rPr lang="it-IT" sz="3200" dirty="0" err="1">
                <a:solidFill>
                  <a:srgbClr val="FF0000"/>
                </a:solidFill>
              </a:rPr>
              <a:t>Good</a:t>
            </a:r>
            <a:r>
              <a:rPr lang="it-IT" sz="3200" dirty="0">
                <a:solidFill>
                  <a:srgbClr val="FF0000"/>
                </a:solidFill>
              </a:rPr>
              <a:t> </a:t>
            </a:r>
            <a:r>
              <a:rPr lang="it-IT" sz="3200" dirty="0" err="1">
                <a:solidFill>
                  <a:srgbClr val="FF0000"/>
                </a:solidFill>
              </a:rPr>
              <a:t>candidates</a:t>
            </a:r>
            <a:r>
              <a:rPr lang="it-IT" sz="3200" dirty="0">
                <a:solidFill>
                  <a:srgbClr val="FF0000"/>
                </a:solidFill>
              </a:rPr>
              <a:t> for </a:t>
            </a:r>
            <a:r>
              <a:rPr lang="it-IT" sz="3200" dirty="0" err="1">
                <a:solidFill>
                  <a:srgbClr val="FF0000"/>
                </a:solidFill>
              </a:rPr>
              <a:t>manipulation</a:t>
            </a:r>
            <a:r>
              <a:rPr lang="it-IT" sz="3200" dirty="0">
                <a:solidFill>
                  <a:srgbClr val="FF0000"/>
                </a:solidFill>
              </a:rPr>
              <a:t> in </a:t>
            </a:r>
            <a:r>
              <a:rPr lang="it-IT" sz="3200" dirty="0" err="1">
                <a:solidFill>
                  <a:srgbClr val="FF0000"/>
                </a:solidFill>
              </a:rPr>
              <a:t>experimental</a:t>
            </a:r>
            <a:r>
              <a:rPr lang="it-IT" sz="3200" dirty="0">
                <a:solidFill>
                  <a:srgbClr val="FF0000"/>
                </a:solidFill>
              </a:rPr>
              <a:t> </a:t>
            </a:r>
            <a:r>
              <a:rPr lang="it-IT" sz="3200" dirty="0" err="1">
                <a:solidFill>
                  <a:srgbClr val="FF0000"/>
                </a:solidFill>
              </a:rPr>
              <a:t>studies</a:t>
            </a:r>
            <a:endParaRPr lang="it-IT" sz="3200" dirty="0">
              <a:solidFill>
                <a:srgbClr val="FF0000"/>
              </a:solidFill>
            </a:endParaRPr>
          </a:p>
          <a:p>
            <a:endParaRPr lang="it-IT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944F1F9-3DA8-41C0-825B-D9BC98BEB8B4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Intro 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Step 1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Step 2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77251"/>
            <a:ext cx="10515600" cy="1325563"/>
          </a:xfrm>
        </p:spPr>
        <p:txBody>
          <a:bodyPr/>
          <a:lstStyle/>
          <a:p>
            <a:r>
              <a:rPr lang="en-US" dirty="0"/>
              <a:t>Step 1. Self-control and future orientation </a:t>
            </a:r>
            <a:r>
              <a:rPr lang="en-US" sz="2000" dirty="0"/>
              <a:t>(Costantini &amp; </a:t>
            </a:r>
            <a:r>
              <a:rPr lang="en-US" sz="2000" dirty="0" err="1"/>
              <a:t>Perugini</a:t>
            </a:r>
            <a:r>
              <a:rPr lang="en-US" sz="2000" dirty="0"/>
              <a:t>, 2016)</a:t>
            </a:r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>
          <a:xfrm>
            <a:off x="8722073" y="5979100"/>
            <a:ext cx="2743200" cy="365125"/>
          </a:xfrm>
        </p:spPr>
        <p:txBody>
          <a:bodyPr/>
          <a:lstStyle/>
          <a:p>
            <a:fld id="{83EBA22B-0CFA-4EC2-99FA-F2BD9533DD08}" type="slidenum">
              <a:rPr lang="en-US" smtClean="0"/>
              <a:t>10</a:t>
            </a:fld>
            <a:endParaRPr lang="en-US"/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BA720E4D-4117-405A-A6D1-9FEDB4C90435}"/>
              </a:ext>
            </a:extLst>
          </p:cNvPr>
          <p:cNvGrpSpPr/>
          <p:nvPr/>
        </p:nvGrpSpPr>
        <p:grpSpPr>
          <a:xfrm>
            <a:off x="6708768" y="1731507"/>
            <a:ext cx="4756506" cy="4541474"/>
            <a:chOff x="-202503" y="446126"/>
            <a:chExt cx="6523655" cy="6523655"/>
          </a:xfrm>
        </p:grpSpPr>
        <p:pic>
          <p:nvPicPr>
            <p:cNvPr id="17" name="Immagine 16">
              <a:extLst>
                <a:ext uri="{FF2B5EF4-FFF2-40B4-BE49-F238E27FC236}">
                  <a16:creationId xmlns:a16="http://schemas.microsoft.com/office/drawing/2014/main" id="{48379D5A-7082-4B08-860E-8D5CA5BDD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02503" y="446126"/>
              <a:ext cx="6523655" cy="6523655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</p:pic>
        <p:sp>
          <p:nvSpPr>
            <p:cNvPr id="18" name="Oval 14">
              <a:extLst>
                <a:ext uri="{FF2B5EF4-FFF2-40B4-BE49-F238E27FC236}">
                  <a16:creationId xmlns:a16="http://schemas.microsoft.com/office/drawing/2014/main" id="{D88B04E9-A8DA-4D73-8E3C-559EE3194C93}"/>
                </a:ext>
              </a:extLst>
            </p:cNvPr>
            <p:cNvSpPr/>
            <p:nvPr/>
          </p:nvSpPr>
          <p:spPr>
            <a:xfrm>
              <a:off x="2075855" y="2483371"/>
              <a:ext cx="540000" cy="540000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Oval 15">
              <a:extLst>
                <a:ext uri="{FF2B5EF4-FFF2-40B4-BE49-F238E27FC236}">
                  <a16:creationId xmlns:a16="http://schemas.microsoft.com/office/drawing/2014/main" id="{9B38EAD5-026D-402F-BFDA-FF8341421225}"/>
                </a:ext>
              </a:extLst>
            </p:cNvPr>
            <p:cNvSpPr/>
            <p:nvPr/>
          </p:nvSpPr>
          <p:spPr>
            <a:xfrm>
              <a:off x="2747838" y="5285936"/>
              <a:ext cx="540000" cy="540000"/>
            </a:xfrm>
            <a:prstGeom prst="ellipse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0" name="Oval 16">
              <a:extLst>
                <a:ext uri="{FF2B5EF4-FFF2-40B4-BE49-F238E27FC236}">
                  <a16:creationId xmlns:a16="http://schemas.microsoft.com/office/drawing/2014/main" id="{8F7F0773-BCC0-42EE-944F-D162125E6C15}"/>
                </a:ext>
              </a:extLst>
            </p:cNvPr>
            <p:cNvSpPr/>
            <p:nvPr/>
          </p:nvSpPr>
          <p:spPr>
            <a:xfrm>
              <a:off x="1787175" y="4961961"/>
              <a:ext cx="540000" cy="54000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srgbClr val="1F497D"/>
                </a:solidFill>
                <a:latin typeface="Calibri"/>
              </a:endParaRPr>
            </a:p>
          </p:txBody>
        </p:sp>
        <p:sp>
          <p:nvSpPr>
            <p:cNvPr id="22" name="Oval 17">
              <a:extLst>
                <a:ext uri="{FF2B5EF4-FFF2-40B4-BE49-F238E27FC236}">
                  <a16:creationId xmlns:a16="http://schemas.microsoft.com/office/drawing/2014/main" id="{2A278751-81B5-4B27-AFC7-9E41B15D0663}"/>
                </a:ext>
              </a:extLst>
            </p:cNvPr>
            <p:cNvSpPr/>
            <p:nvPr/>
          </p:nvSpPr>
          <p:spPr>
            <a:xfrm>
              <a:off x="1416903" y="3927256"/>
              <a:ext cx="540000" cy="54000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srgbClr val="FF0000"/>
                </a:solidFill>
                <a:latin typeface="Calibri"/>
              </a:endParaRPr>
            </a:p>
          </p:txBody>
        </p:sp>
        <p:sp>
          <p:nvSpPr>
            <p:cNvPr id="23" name="Oval 19">
              <a:extLst>
                <a:ext uri="{FF2B5EF4-FFF2-40B4-BE49-F238E27FC236}">
                  <a16:creationId xmlns:a16="http://schemas.microsoft.com/office/drawing/2014/main" id="{5243BBAC-BC6C-4615-AC8B-F7425F2B5502}"/>
                </a:ext>
              </a:extLst>
            </p:cNvPr>
            <p:cNvSpPr/>
            <p:nvPr/>
          </p:nvSpPr>
          <p:spPr>
            <a:xfrm>
              <a:off x="2733222" y="3832473"/>
              <a:ext cx="540000" cy="540000"/>
            </a:xfrm>
            <a:prstGeom prst="ellipse">
              <a:avLst/>
            </a:prstGeom>
            <a:noFill/>
            <a:ln w="28575">
              <a:solidFill>
                <a:srgbClr val="002060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it-IT" sz="180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4" name="Oval 14">
            <a:extLst>
              <a:ext uri="{FF2B5EF4-FFF2-40B4-BE49-F238E27FC236}">
                <a16:creationId xmlns:a16="http://schemas.microsoft.com/office/drawing/2014/main" id="{890CCC56-A74B-4F2C-AB46-32AED43B9D59}"/>
              </a:ext>
            </a:extLst>
          </p:cNvPr>
          <p:cNvSpPr/>
          <p:nvPr/>
        </p:nvSpPr>
        <p:spPr>
          <a:xfrm>
            <a:off x="7132910" y="4445734"/>
            <a:ext cx="393723" cy="375923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80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042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Step 2. Development of a procedure to </a:t>
            </a:r>
            <a:r>
              <a:rPr lang="it-IT" dirty="0" err="1"/>
              <a:t>affect</a:t>
            </a:r>
            <a:r>
              <a:rPr lang="it-IT" dirty="0"/>
              <a:t> the target </a:t>
            </a:r>
            <a:r>
              <a:rPr lang="it-IT" dirty="0" err="1"/>
              <a:t>construct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072557" cy="435133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lphaUcParenR"/>
            </a:pPr>
            <a:r>
              <a:rPr lang="en-US" dirty="0"/>
              <a:t>Identify candidate experimental manipulations (i.e., a controlled environment).</a:t>
            </a:r>
          </a:p>
          <a:p>
            <a:pPr marL="514350" indent="-514350">
              <a:buAutoNum type="alphaUcParenR"/>
            </a:pPr>
            <a:r>
              <a:rPr lang="en-US" dirty="0"/>
              <a:t>Evaluate their short-term effect on the target (e.g., self-control). Pre-post manipulation change can be evaluated both on behavioral indices (e.g., delay of gratification tasks) and on self-concept.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Recent studies suggest that repeated practice (e.g., 4-8 weeks) is more likely to produce stable change</a:t>
            </a:r>
            <a:br>
              <a:rPr lang="en-US" dirty="0"/>
            </a:br>
            <a:r>
              <a:rPr lang="en-US" sz="1600" dirty="0"/>
              <a:t>(Robert et al, 2017; </a:t>
            </a:r>
            <a:r>
              <a:rPr lang="en-US" sz="1600" dirty="0" err="1"/>
              <a:t>Lally</a:t>
            </a:r>
            <a:r>
              <a:rPr lang="en-US" sz="1600" dirty="0"/>
              <a:t> et al., 2010; </a:t>
            </a:r>
            <a:r>
              <a:rPr lang="en-US" sz="1600" dirty="0" err="1"/>
              <a:t>Wrzus</a:t>
            </a:r>
            <a:r>
              <a:rPr lang="en-US" sz="1600" dirty="0"/>
              <a:t> &amp; Roberts, 2017)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2" descr="Cog Cogs Gear Gears Mechanism Preferences Settings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056" y="3915864"/>
            <a:ext cx="603243" cy="60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34"/>
          <p:cNvGrpSpPr/>
          <p:nvPr/>
        </p:nvGrpSpPr>
        <p:grpSpPr>
          <a:xfrm>
            <a:off x="8340013" y="2197496"/>
            <a:ext cx="2123581" cy="1805435"/>
            <a:chOff x="4752675" y="1196752"/>
            <a:chExt cx="3654425" cy="2881125"/>
          </a:xfrm>
        </p:grpSpPr>
        <p:sp>
          <p:nvSpPr>
            <p:cNvPr id="8" name="Ovale 42"/>
            <p:cNvSpPr/>
            <p:nvPr/>
          </p:nvSpPr>
          <p:spPr bwMode="auto">
            <a:xfrm>
              <a:off x="6339721" y="1196752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9" name="Ovale 49"/>
            <p:cNvSpPr/>
            <p:nvPr/>
          </p:nvSpPr>
          <p:spPr bwMode="auto">
            <a:xfrm>
              <a:off x="5314650" y="1616082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0" name="Ovale 50"/>
            <p:cNvSpPr/>
            <p:nvPr/>
          </p:nvSpPr>
          <p:spPr bwMode="auto">
            <a:xfrm>
              <a:off x="7073146" y="3353977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1" name="Ovale 51"/>
            <p:cNvSpPr/>
            <p:nvPr/>
          </p:nvSpPr>
          <p:spPr bwMode="auto">
            <a:xfrm>
              <a:off x="7683200" y="2168605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2" name="Ovale 52"/>
            <p:cNvSpPr/>
            <p:nvPr/>
          </p:nvSpPr>
          <p:spPr bwMode="auto">
            <a:xfrm>
              <a:off x="6282904" y="2435536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3" name="Ovale 53"/>
            <p:cNvSpPr/>
            <p:nvPr/>
          </p:nvSpPr>
          <p:spPr bwMode="auto">
            <a:xfrm>
              <a:off x="4752675" y="2731868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14" name="Connettore 1 2050"/>
            <p:cNvCxnSpPr>
              <a:stCxn id="9" idx="7"/>
              <a:endCxn id="8" idx="2"/>
            </p:cNvCxnSpPr>
            <p:nvPr/>
          </p:nvCxnSpPr>
          <p:spPr bwMode="auto">
            <a:xfrm flipV="1">
              <a:off x="5932537" y="1558702"/>
              <a:ext cx="407184" cy="163393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Connettore 1 2052"/>
            <p:cNvCxnSpPr>
              <a:stCxn id="9" idx="3"/>
              <a:endCxn id="13" idx="0"/>
            </p:cNvCxnSpPr>
            <p:nvPr/>
          </p:nvCxnSpPr>
          <p:spPr bwMode="auto">
            <a:xfrm flipH="1">
              <a:off x="5114625" y="2233969"/>
              <a:ext cx="306038" cy="497899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Connettore 1 2056"/>
            <p:cNvCxnSpPr>
              <a:stCxn id="9" idx="5"/>
              <a:endCxn id="12" idx="1"/>
            </p:cNvCxnSpPr>
            <p:nvPr/>
          </p:nvCxnSpPr>
          <p:spPr bwMode="auto">
            <a:xfrm>
              <a:off x="5932537" y="2233969"/>
              <a:ext cx="456380" cy="3075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Connettore 1 2061"/>
            <p:cNvCxnSpPr>
              <a:stCxn id="12" idx="5"/>
              <a:endCxn id="10" idx="1"/>
            </p:cNvCxnSpPr>
            <p:nvPr/>
          </p:nvCxnSpPr>
          <p:spPr bwMode="auto">
            <a:xfrm>
              <a:off x="6900791" y="3053423"/>
              <a:ext cx="278368" cy="406567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Connettore 1 2063"/>
            <p:cNvCxnSpPr>
              <a:stCxn id="10" idx="7"/>
              <a:endCxn id="11" idx="4"/>
            </p:cNvCxnSpPr>
            <p:nvPr/>
          </p:nvCxnSpPr>
          <p:spPr bwMode="auto">
            <a:xfrm flipV="1">
              <a:off x="7691033" y="2892505"/>
              <a:ext cx="354117" cy="567485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1" name="Ovale 53"/>
          <p:cNvSpPr/>
          <p:nvPr/>
        </p:nvSpPr>
        <p:spPr bwMode="auto">
          <a:xfrm>
            <a:off x="9227277" y="2974686"/>
            <a:ext cx="422607" cy="45271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cxnSp>
        <p:nvCxnSpPr>
          <p:cNvPr id="23" name="Connettore 2 16">
            <a:extLst>
              <a:ext uri="{FF2B5EF4-FFF2-40B4-BE49-F238E27FC236}">
                <a16:creationId xmlns:a16="http://schemas.microsoft.com/office/drawing/2014/main" id="{1E3FD800-0A51-4C78-B46C-4D8619DABA02}"/>
              </a:ext>
            </a:extLst>
          </p:cNvPr>
          <p:cNvCxnSpPr>
            <a:cxnSpLocks/>
            <a:stCxn id="24" idx="0"/>
            <a:endCxn id="21" idx="3"/>
          </p:cNvCxnSpPr>
          <p:nvPr/>
        </p:nvCxnSpPr>
        <p:spPr bwMode="auto">
          <a:xfrm flipV="1">
            <a:off x="8240419" y="3361099"/>
            <a:ext cx="1048747" cy="109547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Rettangolo arrotondato 12">
            <a:extLst>
              <a:ext uri="{FF2B5EF4-FFF2-40B4-BE49-F238E27FC236}">
                <a16:creationId xmlns:a16="http://schemas.microsoft.com/office/drawing/2014/main" id="{6CF7B644-265F-4E4D-8DDF-5A8FA0B5B4F4}"/>
              </a:ext>
            </a:extLst>
          </p:cNvPr>
          <p:cNvSpPr/>
          <p:nvPr/>
        </p:nvSpPr>
        <p:spPr bwMode="auto">
          <a:xfrm>
            <a:off x="8033065" y="4456570"/>
            <a:ext cx="414708" cy="414708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 dirty="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29" name="Saetta 28"/>
          <p:cNvSpPr/>
          <p:nvPr/>
        </p:nvSpPr>
        <p:spPr>
          <a:xfrm>
            <a:off x="7310026" y="3863174"/>
            <a:ext cx="647540" cy="593396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arrotondato 12">
            <a:extLst>
              <a:ext uri="{FF2B5EF4-FFF2-40B4-BE49-F238E27FC236}">
                <a16:creationId xmlns:a16="http://schemas.microsoft.com/office/drawing/2014/main" id="{6CF7B644-265F-4E4D-8DDF-5A8FA0B5B4F4}"/>
              </a:ext>
            </a:extLst>
          </p:cNvPr>
          <p:cNvSpPr/>
          <p:nvPr/>
        </p:nvSpPr>
        <p:spPr bwMode="auto">
          <a:xfrm>
            <a:off x="8032422" y="4456570"/>
            <a:ext cx="414708" cy="41470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 dirty="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7FADF6A-315D-44E5-A5F0-161E1840E4F4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Intro – Step 1 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Step 2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52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2. Candidate manipulations (1)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521289"/>
            <a:ext cx="10515600" cy="50323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Need to be quick and portable (see Step 3)</a:t>
            </a:r>
          </a:p>
          <a:p>
            <a:r>
              <a:rPr lang="en-US" dirty="0"/>
              <a:t>Manipulations developed in ego-depletion framework (e.g., handgrip squeezing task) did not receive support recently.</a:t>
            </a:r>
            <a:br>
              <a:rPr lang="en-US" dirty="0"/>
            </a:br>
            <a:r>
              <a:rPr lang="en-US" sz="1300" dirty="0"/>
              <a:t>(</a:t>
            </a:r>
            <a:r>
              <a:rPr lang="en-US" sz="1300" dirty="0" err="1"/>
              <a:t>Beames</a:t>
            </a:r>
            <a:r>
              <a:rPr lang="en-US" sz="1300" dirty="0"/>
              <a:t> et al., 2018; Friese et al., 2016; Lee &amp; </a:t>
            </a:r>
            <a:r>
              <a:rPr lang="en-US" sz="1300" dirty="0" err="1"/>
              <a:t>Kemmelmeier</a:t>
            </a:r>
            <a:r>
              <a:rPr lang="en-US" sz="1300" dirty="0"/>
              <a:t>, 2017).</a:t>
            </a:r>
          </a:p>
          <a:p>
            <a:r>
              <a:rPr lang="en-US" dirty="0"/>
              <a:t>Self-control/future orientation are connected to </a:t>
            </a:r>
            <a:r>
              <a:rPr lang="en-US" b="1" dirty="0"/>
              <a:t>goals </a:t>
            </a:r>
            <a:r>
              <a:rPr lang="en-US" dirty="0"/>
              <a:t>(e.g., a stimulus becomes a temptation only if it conflicts with a goal). They consist in advancing abstract and distal goals over concrete and proximal motives.</a:t>
            </a:r>
            <a:br>
              <a:rPr lang="en-US" dirty="0"/>
            </a:br>
            <a:r>
              <a:rPr lang="en-US" sz="1300" dirty="0"/>
              <a:t>(e.g., Fujita, 2011;  </a:t>
            </a:r>
            <a:r>
              <a:rPr lang="en-US" sz="1300" dirty="0" err="1"/>
              <a:t>Milyavskaya</a:t>
            </a:r>
            <a:r>
              <a:rPr lang="en-US" sz="1300" dirty="0"/>
              <a:t> et al., 2015)</a:t>
            </a:r>
          </a:p>
          <a:p>
            <a:r>
              <a:rPr lang="en-US" dirty="0"/>
              <a:t>According to recent studies, SC often happens effortlessly (e.g., less experience of temptations and less-frequent impulse inhibition).</a:t>
            </a:r>
            <a:br>
              <a:rPr lang="en-US" dirty="0"/>
            </a:br>
            <a:r>
              <a:rPr lang="en-US" sz="1500" dirty="0"/>
              <a:t>(Hofmann et al., 2012; Imhoff et al., 2014; </a:t>
            </a:r>
            <a:r>
              <a:rPr lang="en-US" sz="1500" dirty="0" err="1"/>
              <a:t>Milyavskaya</a:t>
            </a:r>
            <a:r>
              <a:rPr lang="en-US" sz="1500" dirty="0"/>
              <a:t> &amp; </a:t>
            </a:r>
            <a:r>
              <a:rPr lang="en-US" sz="1500" dirty="0" err="1"/>
              <a:t>Inzlicht</a:t>
            </a:r>
            <a:r>
              <a:rPr lang="en-US" sz="1500" dirty="0"/>
              <a:t>, 2017)</a:t>
            </a:r>
          </a:p>
          <a:p>
            <a:r>
              <a:rPr lang="en-US" dirty="0"/>
              <a:t>SC might indicate a </a:t>
            </a:r>
            <a:r>
              <a:rPr lang="en-US" b="1" dirty="0"/>
              <a:t>better integration of long-term goals within one’s goals system</a:t>
            </a:r>
            <a:r>
              <a:rPr lang="en-US" dirty="0"/>
              <a:t>.</a:t>
            </a:r>
            <a:br>
              <a:rPr lang="en-US" dirty="0"/>
            </a:br>
            <a:endParaRPr lang="en-US" sz="1900" dirty="0"/>
          </a:p>
          <a:p>
            <a:pPr marL="0" indent="0">
              <a:buNone/>
            </a:pPr>
            <a:endParaRPr lang="en-US" sz="1900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A22B-0CFA-4EC2-99FA-F2BD9533DD08}" type="slidenum">
              <a:rPr lang="en-US" smtClean="0"/>
              <a:t>12</a:t>
            </a:fld>
            <a:endParaRPr lang="en-US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3FC549D-9D69-4A4C-9F64-B58E73F470C5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Intro – Step 1 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Step 2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96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2. Candidate manipulations (2)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77724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Why manipulation / construal-level.</a:t>
            </a:r>
            <a:r>
              <a:rPr lang="en-US" dirty="0"/>
              <a:t> Think of a goal and generate superordinate ends for that goal by answering why-questions. Promote insight on goals and motives</a:t>
            </a:r>
            <a:br>
              <a:rPr lang="en-US" dirty="0"/>
            </a:br>
            <a:r>
              <a:rPr lang="en-US" sz="1200" dirty="0"/>
              <a:t>(Freitas et al., 2004; Fujita, 2006, 2011). </a:t>
            </a:r>
          </a:p>
          <a:p>
            <a:pPr marL="0" indent="0">
              <a:buNone/>
            </a:pPr>
            <a:r>
              <a:rPr lang="en-US" b="1" dirty="0"/>
              <a:t>Mental contrasting. </a:t>
            </a:r>
            <a:r>
              <a:rPr lang="en-US" dirty="0"/>
              <a:t>Individuals reflect both on positive future outcomes connected to goal pursuit and on potential obstacles. Promotes insight also on obstacles</a:t>
            </a:r>
            <a:br>
              <a:rPr lang="en-US" dirty="0"/>
            </a:br>
            <a:r>
              <a:rPr lang="en-US" sz="1200" dirty="0"/>
              <a:t>(</a:t>
            </a:r>
            <a:r>
              <a:rPr lang="en-US" sz="1200" dirty="0" err="1"/>
              <a:t>Oettingen</a:t>
            </a:r>
            <a:r>
              <a:rPr lang="en-US" sz="1200" dirty="0"/>
              <a:t>, 2012) </a:t>
            </a:r>
            <a:endParaRPr lang="en-US" sz="1200" b="1" dirty="0"/>
          </a:p>
          <a:p>
            <a:pPr marL="0" indent="0">
              <a:buNone/>
            </a:pPr>
            <a:r>
              <a:rPr lang="en-US" b="1" dirty="0"/>
              <a:t>Implementation intentions</a:t>
            </a:r>
            <a:r>
              <a:rPr lang="en-US" dirty="0"/>
              <a:t>: form if-then plans, thus linking goal-pursuit to specific situational triggers. Can promote formation of habits.</a:t>
            </a:r>
            <a:br>
              <a:rPr lang="en-US" dirty="0"/>
            </a:br>
            <a:r>
              <a:rPr lang="en-US" sz="1200" dirty="0"/>
              <a:t>(Gollwitzer, 1999; Hudson &amp; Fraley, 2015). </a:t>
            </a:r>
          </a:p>
          <a:p>
            <a:pPr marL="0" indent="0">
              <a:buNone/>
            </a:pPr>
            <a:r>
              <a:rPr lang="en-US" dirty="0"/>
              <a:t>Control group: Same procedures on an irrelevant target.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it-IT" sz="1200" dirty="0"/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A22B-0CFA-4EC2-99FA-F2BD9533DD08}" type="slidenum">
              <a:rPr lang="en-US" smtClean="0"/>
              <a:t>13</a:t>
            </a:fld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980C707-8A7B-4232-ADAB-B40524086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2176" y="535039"/>
            <a:ext cx="2446181" cy="5821311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878A25CA-2E73-4A2F-89F2-52FA71C494DC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Intro – Step 1 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Step 2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235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Step</a:t>
            </a:r>
            <a:r>
              <a:rPr lang="it-IT" dirty="0"/>
              <a:t> 3. </a:t>
            </a:r>
            <a:r>
              <a:rPr lang="it-IT" dirty="0" err="1"/>
              <a:t>Ecological</a:t>
            </a:r>
            <a:r>
              <a:rPr lang="it-IT" dirty="0"/>
              <a:t> </a:t>
            </a:r>
            <a:r>
              <a:rPr lang="it-IT" dirty="0" err="1"/>
              <a:t>momentary</a:t>
            </a:r>
            <a:r>
              <a:rPr lang="it-IT" dirty="0"/>
              <a:t> </a:t>
            </a:r>
            <a:r>
              <a:rPr lang="it-IT" dirty="0" err="1"/>
              <a:t>interventions</a:t>
            </a:r>
            <a:r>
              <a:rPr lang="it-IT" dirty="0"/>
              <a:t> </a:t>
            </a:r>
            <a:r>
              <a:rPr lang="it-IT" sz="2000" dirty="0"/>
              <a:t>(EMI, </a:t>
            </a:r>
            <a:r>
              <a:rPr lang="it-IT" sz="2000" dirty="0" err="1"/>
              <a:t>Heron</a:t>
            </a:r>
            <a:r>
              <a:rPr lang="it-IT" sz="2000" dirty="0"/>
              <a:t> &amp; </a:t>
            </a:r>
            <a:r>
              <a:rPr lang="it-IT" sz="2000" dirty="0" err="1"/>
              <a:t>Smyth</a:t>
            </a:r>
            <a:r>
              <a:rPr lang="it-IT" sz="2000" dirty="0"/>
              <a:t>, 2010)</a:t>
            </a:r>
          </a:p>
        </p:txBody>
      </p:sp>
      <p:sp>
        <p:nvSpPr>
          <p:cNvPr id="8" name="Segnaposto contenuto 7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7006784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plan to deliver the same manipulations repeatedly (e.g., via smartphone) for a longer time 4-8 weeks (with variation in goals). </a:t>
            </a:r>
          </a:p>
          <a:p>
            <a:r>
              <a:rPr lang="en-US" dirty="0"/>
              <a:t>We will inspect whether the manipulation can result in </a:t>
            </a:r>
            <a:r>
              <a:rPr lang="en-US" b="1" dirty="0"/>
              <a:t>long lasting</a:t>
            </a:r>
            <a:r>
              <a:rPr lang="en-US" dirty="0"/>
              <a:t> changes in the whole trait by assessing the trait before/after the manipulation and at subsequent follow-ups (e.g., for 1 year), but not during the manipulation, to avoid reactivity effects (French &amp; </a:t>
            </a:r>
            <a:r>
              <a:rPr lang="en-US" dirty="0" err="1"/>
              <a:t>Stutton</a:t>
            </a:r>
            <a:r>
              <a:rPr lang="en-US" dirty="0"/>
              <a:t>, 2010)</a:t>
            </a:r>
          </a:p>
          <a:p>
            <a:r>
              <a:rPr lang="en-US" dirty="0"/>
              <a:t>These procedures will be administered only to individuals willing to change the trait (e.g., Robinson et al., 2015)</a:t>
            </a:r>
          </a:p>
          <a:p>
            <a:endParaRPr lang="en-US" dirty="0"/>
          </a:p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14</a:t>
            </a:fld>
            <a:endParaRPr lang="en-US" dirty="0"/>
          </a:p>
        </p:txBody>
      </p:sp>
      <p:pic>
        <p:nvPicPr>
          <p:cNvPr id="11" name="Picture 2" descr="Cog Cogs Gear Gears Mechanism Preferences Settings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4439" y="3915864"/>
            <a:ext cx="603243" cy="60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34"/>
          <p:cNvGrpSpPr/>
          <p:nvPr/>
        </p:nvGrpSpPr>
        <p:grpSpPr>
          <a:xfrm>
            <a:off x="9148396" y="2197496"/>
            <a:ext cx="2123581" cy="1805435"/>
            <a:chOff x="4752675" y="1196752"/>
            <a:chExt cx="3654425" cy="2881125"/>
          </a:xfrm>
        </p:grpSpPr>
        <p:sp>
          <p:nvSpPr>
            <p:cNvPr id="13" name="Ovale 42"/>
            <p:cNvSpPr/>
            <p:nvPr/>
          </p:nvSpPr>
          <p:spPr bwMode="auto">
            <a:xfrm>
              <a:off x="6339721" y="1196752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4" name="Ovale 49"/>
            <p:cNvSpPr/>
            <p:nvPr/>
          </p:nvSpPr>
          <p:spPr bwMode="auto">
            <a:xfrm>
              <a:off x="5314650" y="1616082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5" name="Ovale 50"/>
            <p:cNvSpPr/>
            <p:nvPr/>
          </p:nvSpPr>
          <p:spPr bwMode="auto">
            <a:xfrm>
              <a:off x="7073146" y="3353977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6" name="Ovale 51"/>
            <p:cNvSpPr/>
            <p:nvPr/>
          </p:nvSpPr>
          <p:spPr bwMode="auto">
            <a:xfrm>
              <a:off x="7683200" y="2168605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7" name="Ovale 52"/>
            <p:cNvSpPr/>
            <p:nvPr/>
          </p:nvSpPr>
          <p:spPr bwMode="auto">
            <a:xfrm>
              <a:off x="6282904" y="2435536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8" name="Ovale 53"/>
            <p:cNvSpPr/>
            <p:nvPr/>
          </p:nvSpPr>
          <p:spPr bwMode="auto">
            <a:xfrm>
              <a:off x="4752675" y="2731868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19" name="Connettore 1 2050"/>
            <p:cNvCxnSpPr>
              <a:stCxn id="14" idx="7"/>
              <a:endCxn id="13" idx="2"/>
            </p:cNvCxnSpPr>
            <p:nvPr/>
          </p:nvCxnSpPr>
          <p:spPr bwMode="auto">
            <a:xfrm flipV="1">
              <a:off x="5932537" y="1558702"/>
              <a:ext cx="407184" cy="163393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Connettore 1 2052"/>
            <p:cNvCxnSpPr>
              <a:stCxn id="14" idx="3"/>
              <a:endCxn id="18" idx="0"/>
            </p:cNvCxnSpPr>
            <p:nvPr/>
          </p:nvCxnSpPr>
          <p:spPr bwMode="auto">
            <a:xfrm flipH="1">
              <a:off x="5114625" y="2233969"/>
              <a:ext cx="306038" cy="497899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Connettore 1 2056"/>
            <p:cNvCxnSpPr>
              <a:stCxn id="14" idx="5"/>
              <a:endCxn id="17" idx="1"/>
            </p:cNvCxnSpPr>
            <p:nvPr/>
          </p:nvCxnSpPr>
          <p:spPr bwMode="auto">
            <a:xfrm>
              <a:off x="5932537" y="2233969"/>
              <a:ext cx="456380" cy="3075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Connettore 1 2061"/>
            <p:cNvCxnSpPr>
              <a:stCxn id="17" idx="5"/>
              <a:endCxn id="15" idx="1"/>
            </p:cNvCxnSpPr>
            <p:nvPr/>
          </p:nvCxnSpPr>
          <p:spPr bwMode="auto">
            <a:xfrm>
              <a:off x="6900791" y="3053423"/>
              <a:ext cx="278368" cy="406567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Connettore 1 2063"/>
            <p:cNvCxnSpPr>
              <a:stCxn id="15" idx="7"/>
              <a:endCxn id="16" idx="4"/>
            </p:cNvCxnSpPr>
            <p:nvPr/>
          </p:nvCxnSpPr>
          <p:spPr bwMode="auto">
            <a:xfrm flipV="1">
              <a:off x="7691033" y="2892505"/>
              <a:ext cx="354117" cy="567485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4" name="Ovale 53"/>
          <p:cNvSpPr/>
          <p:nvPr/>
        </p:nvSpPr>
        <p:spPr bwMode="auto">
          <a:xfrm>
            <a:off x="10035660" y="2974686"/>
            <a:ext cx="422607" cy="45271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cxnSp>
        <p:nvCxnSpPr>
          <p:cNvPr id="25" name="Connettore 2 16">
            <a:extLst>
              <a:ext uri="{FF2B5EF4-FFF2-40B4-BE49-F238E27FC236}">
                <a16:creationId xmlns:a16="http://schemas.microsoft.com/office/drawing/2014/main" id="{1E3FD800-0A51-4C78-B46C-4D8619DABA02}"/>
              </a:ext>
            </a:extLst>
          </p:cNvPr>
          <p:cNvCxnSpPr>
            <a:cxnSpLocks/>
            <a:stCxn id="26" idx="0"/>
            <a:endCxn id="24" idx="3"/>
          </p:cNvCxnSpPr>
          <p:nvPr/>
        </p:nvCxnSpPr>
        <p:spPr bwMode="auto">
          <a:xfrm flipV="1">
            <a:off x="9048802" y="3361099"/>
            <a:ext cx="1048747" cy="1095471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ttangolo arrotondato 12">
            <a:extLst>
              <a:ext uri="{FF2B5EF4-FFF2-40B4-BE49-F238E27FC236}">
                <a16:creationId xmlns:a16="http://schemas.microsoft.com/office/drawing/2014/main" id="{6CF7B644-265F-4E4D-8DDF-5A8FA0B5B4F4}"/>
              </a:ext>
            </a:extLst>
          </p:cNvPr>
          <p:cNvSpPr/>
          <p:nvPr/>
        </p:nvSpPr>
        <p:spPr bwMode="auto">
          <a:xfrm>
            <a:off x="8841448" y="4456570"/>
            <a:ext cx="414708" cy="414708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 dirty="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27" name="Saetta 26"/>
          <p:cNvSpPr/>
          <p:nvPr/>
        </p:nvSpPr>
        <p:spPr>
          <a:xfrm>
            <a:off x="8118409" y="3863174"/>
            <a:ext cx="647540" cy="593396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arrotondato 12">
            <a:extLst>
              <a:ext uri="{FF2B5EF4-FFF2-40B4-BE49-F238E27FC236}">
                <a16:creationId xmlns:a16="http://schemas.microsoft.com/office/drawing/2014/main" id="{6CF7B644-265F-4E4D-8DDF-5A8FA0B5B4F4}"/>
              </a:ext>
            </a:extLst>
          </p:cNvPr>
          <p:cNvSpPr/>
          <p:nvPr/>
        </p:nvSpPr>
        <p:spPr bwMode="auto">
          <a:xfrm>
            <a:off x="8840805" y="4456570"/>
            <a:ext cx="414708" cy="41470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 dirty="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29" name="Saetta 28"/>
          <p:cNvSpPr/>
          <p:nvPr/>
        </p:nvSpPr>
        <p:spPr>
          <a:xfrm rot="20170032">
            <a:off x="7944196" y="4159872"/>
            <a:ext cx="647540" cy="593396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Saetta 29"/>
          <p:cNvSpPr/>
          <p:nvPr/>
        </p:nvSpPr>
        <p:spPr>
          <a:xfrm rot="18788472">
            <a:off x="7897400" y="4471219"/>
            <a:ext cx="647540" cy="593396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Rettangolo arrotondato 12">
            <a:extLst>
              <a:ext uri="{FF2B5EF4-FFF2-40B4-BE49-F238E27FC236}">
                <a16:creationId xmlns:a16="http://schemas.microsoft.com/office/drawing/2014/main" id="{6CF7B644-265F-4E4D-8DDF-5A8FA0B5B4F4}"/>
              </a:ext>
            </a:extLst>
          </p:cNvPr>
          <p:cNvSpPr/>
          <p:nvPr/>
        </p:nvSpPr>
        <p:spPr bwMode="auto">
          <a:xfrm>
            <a:off x="8834514" y="4458163"/>
            <a:ext cx="414708" cy="41470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 dirty="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33" name="Ovale 53"/>
          <p:cNvSpPr/>
          <p:nvPr/>
        </p:nvSpPr>
        <p:spPr bwMode="auto">
          <a:xfrm>
            <a:off x="10034666" y="2969465"/>
            <a:ext cx="422607" cy="452711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34" name="Ovale 49"/>
          <p:cNvSpPr/>
          <p:nvPr/>
        </p:nvSpPr>
        <p:spPr bwMode="auto">
          <a:xfrm>
            <a:off x="9474959" y="2460266"/>
            <a:ext cx="420657" cy="45362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35" name="Ovale 50"/>
          <p:cNvSpPr/>
          <p:nvPr/>
        </p:nvSpPr>
        <p:spPr bwMode="auto">
          <a:xfrm>
            <a:off x="10496818" y="3549305"/>
            <a:ext cx="420657" cy="45362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38" name="Ovale 49"/>
          <p:cNvSpPr/>
          <p:nvPr/>
        </p:nvSpPr>
        <p:spPr bwMode="auto">
          <a:xfrm>
            <a:off x="9473634" y="2459371"/>
            <a:ext cx="420657" cy="45362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39" name="Ovale 50"/>
          <p:cNvSpPr/>
          <p:nvPr/>
        </p:nvSpPr>
        <p:spPr bwMode="auto">
          <a:xfrm>
            <a:off x="10495493" y="3546029"/>
            <a:ext cx="420657" cy="45362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40" name="Ovale 42"/>
          <p:cNvSpPr/>
          <p:nvPr/>
        </p:nvSpPr>
        <p:spPr bwMode="auto">
          <a:xfrm>
            <a:off x="10070616" y="2197492"/>
            <a:ext cx="420657" cy="45362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41" name="Ovale 51"/>
          <p:cNvSpPr/>
          <p:nvPr/>
        </p:nvSpPr>
        <p:spPr bwMode="auto">
          <a:xfrm>
            <a:off x="10851310" y="2806496"/>
            <a:ext cx="420657" cy="45362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42" name="Ovale 53"/>
          <p:cNvSpPr/>
          <p:nvPr/>
        </p:nvSpPr>
        <p:spPr bwMode="auto">
          <a:xfrm>
            <a:off x="9148386" y="3159461"/>
            <a:ext cx="420657" cy="45362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36" name="Saetta 35">
            <a:extLst>
              <a:ext uri="{FF2B5EF4-FFF2-40B4-BE49-F238E27FC236}">
                <a16:creationId xmlns:a16="http://schemas.microsoft.com/office/drawing/2014/main" id="{81915158-F516-447E-9F56-479655073EA1}"/>
              </a:ext>
            </a:extLst>
          </p:cNvPr>
          <p:cNvSpPr/>
          <p:nvPr/>
        </p:nvSpPr>
        <p:spPr>
          <a:xfrm rot="16655598">
            <a:off x="7998524" y="4873442"/>
            <a:ext cx="647540" cy="593396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61735B2B-D3CB-4730-9473-1F800A1E4879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Intro – Step 1 – Step 2 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Step 3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45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7" grpId="1" animBg="1"/>
      <p:bldP spid="28" grpId="0" animBg="1"/>
      <p:bldP spid="29" grpId="0" animBg="1"/>
      <p:bldP spid="29" grpId="1" animBg="1"/>
      <p:bldP spid="30" grpId="0" animBg="1"/>
      <p:bldP spid="30" grpId="1" animBg="1"/>
      <p:bldP spid="32" grpId="0" animBg="1"/>
      <p:bldP spid="33" grpId="0" animBg="1"/>
      <p:bldP spid="34" grpId="0" animBg="1"/>
      <p:bldP spid="35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36" grpId="0" animBg="1"/>
      <p:bldP spid="3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Manipulating</a:t>
            </a:r>
            <a:r>
              <a:rPr lang="it-IT" dirty="0"/>
              <a:t> </a:t>
            </a:r>
            <a:r>
              <a:rPr lang="it-IT" dirty="0" err="1"/>
              <a:t>conscientiousness</a:t>
            </a:r>
            <a:r>
              <a:rPr lang="it-IT" dirty="0"/>
              <a:t> </a:t>
            </a:r>
            <a:r>
              <a:rPr lang="it-IT" dirty="0" err="1"/>
              <a:t>requires</a:t>
            </a:r>
            <a:r>
              <a:rPr lang="it-IT" dirty="0"/>
              <a:t> knowledge of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motivational</a:t>
            </a:r>
            <a:r>
              <a:rPr lang="it-IT" dirty="0"/>
              <a:t> </a:t>
            </a:r>
            <a:r>
              <a:rPr lang="it-IT" dirty="0" err="1"/>
              <a:t>bases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All manipulations we considered rely on </a:t>
            </a:r>
            <a:r>
              <a:rPr lang="en-US" b="1" dirty="0"/>
              <a:t>goals</a:t>
            </a:r>
          </a:p>
          <a:p>
            <a:r>
              <a:rPr lang="it-IT" dirty="0"/>
              <a:t>An idea </a:t>
            </a:r>
            <a:r>
              <a:rPr lang="it-IT" dirty="0" err="1"/>
              <a:t>further</a:t>
            </a:r>
            <a:r>
              <a:rPr lang="it-IT" dirty="0"/>
              <a:t> </a:t>
            </a:r>
            <a:r>
              <a:rPr lang="it-IT" dirty="0" err="1"/>
              <a:t>supported</a:t>
            </a:r>
            <a:r>
              <a:rPr lang="it-IT" dirty="0"/>
              <a:t> by </a:t>
            </a:r>
            <a:r>
              <a:rPr lang="it-IT" dirty="0" err="1"/>
              <a:t>results</a:t>
            </a:r>
            <a:r>
              <a:rPr lang="it-IT" dirty="0"/>
              <a:t> </a:t>
            </a:r>
            <a:r>
              <a:rPr lang="it-IT" dirty="0" err="1"/>
              <a:t>showing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WS </a:t>
            </a:r>
            <a:r>
              <a:rPr lang="it-IT" dirty="0" err="1"/>
              <a:t>variation</a:t>
            </a:r>
            <a:r>
              <a:rPr lang="it-IT" dirty="0"/>
              <a:t> in </a:t>
            </a:r>
            <a:r>
              <a:rPr lang="it-IT" dirty="0" err="1"/>
              <a:t>conscientiousness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explained</a:t>
            </a:r>
            <a:r>
              <a:rPr lang="it-IT" dirty="0"/>
              <a:t> by WS </a:t>
            </a:r>
            <a:r>
              <a:rPr lang="it-IT" dirty="0" err="1"/>
              <a:t>variation</a:t>
            </a:r>
            <a:r>
              <a:rPr lang="it-IT" dirty="0"/>
              <a:t> in </a:t>
            </a:r>
            <a:r>
              <a:rPr lang="it-IT" dirty="0" err="1"/>
              <a:t>goals</a:t>
            </a:r>
            <a:r>
              <a:rPr lang="it-IT" dirty="0"/>
              <a:t>. </a:t>
            </a:r>
            <a:r>
              <a:rPr lang="it-IT" dirty="0" err="1"/>
              <a:t>Conscientious</a:t>
            </a:r>
            <a:r>
              <a:rPr lang="it-IT" dirty="0"/>
              <a:t> </a:t>
            </a:r>
            <a:r>
              <a:rPr lang="it-IT" dirty="0" err="1"/>
              <a:t>behavior</a:t>
            </a:r>
            <a:r>
              <a:rPr lang="it-IT" dirty="0"/>
              <a:t> </a:t>
            </a:r>
            <a:r>
              <a:rPr lang="it-IT" dirty="0" err="1"/>
              <a:t>inceases</a:t>
            </a:r>
            <a:r>
              <a:rPr lang="it-IT" dirty="0"/>
              <a:t>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individuals</a:t>
            </a:r>
            <a:r>
              <a:rPr lang="it-IT" dirty="0"/>
              <a:t> are </a:t>
            </a:r>
            <a:r>
              <a:rPr lang="it-IT" dirty="0" err="1"/>
              <a:t>assigned</a:t>
            </a:r>
            <a:r>
              <a:rPr lang="it-IT" dirty="0"/>
              <a:t> a </a:t>
            </a:r>
            <a:r>
              <a:rPr lang="it-IT" dirty="0" err="1"/>
              <a:t>conscientiousness-related</a:t>
            </a:r>
            <a:r>
              <a:rPr lang="it-IT" dirty="0"/>
              <a:t> goal (</a:t>
            </a:r>
            <a:r>
              <a:rPr lang="it-IT" dirty="0" err="1"/>
              <a:t>McCabe</a:t>
            </a:r>
            <a:r>
              <a:rPr lang="it-IT" dirty="0"/>
              <a:t> &amp; Fleeson, 2016).</a:t>
            </a:r>
          </a:p>
          <a:p>
            <a:r>
              <a:rPr lang="en-US" dirty="0"/>
              <a:t>Several other studies showed connections between goals and traits. Most studies focused either on very broad goals </a:t>
            </a:r>
            <a:r>
              <a:rPr lang="en-US" sz="1800" dirty="0"/>
              <a:t>(e.g., </a:t>
            </a:r>
            <a:r>
              <a:rPr lang="it-IT" sz="1800" dirty="0" err="1"/>
              <a:t>Lüdtke</a:t>
            </a:r>
            <a:r>
              <a:rPr lang="it-IT" sz="1800" dirty="0"/>
              <a:t> et al., 2009; </a:t>
            </a:r>
            <a:r>
              <a:rPr lang="it-IT" sz="1800" dirty="0" err="1"/>
              <a:t>Reisz</a:t>
            </a:r>
            <a:r>
              <a:rPr lang="it-IT" sz="1800" dirty="0"/>
              <a:t> </a:t>
            </a:r>
            <a:r>
              <a:rPr lang="fr-FR" sz="1800" dirty="0"/>
              <a:t>et al., 2013; Roberts &amp; Robins, 2000</a:t>
            </a:r>
            <a:r>
              <a:rPr lang="en-US" sz="1800" dirty="0"/>
              <a:t>) </a:t>
            </a:r>
            <a:r>
              <a:rPr lang="it-IT" dirty="0"/>
              <a:t>and general </a:t>
            </a:r>
            <a:r>
              <a:rPr lang="it-IT" dirty="0" err="1"/>
              <a:t>motivational</a:t>
            </a:r>
            <a:r>
              <a:rPr lang="it-IT" dirty="0"/>
              <a:t> </a:t>
            </a:r>
            <a:r>
              <a:rPr lang="it-IT" dirty="0" err="1"/>
              <a:t>tendencies</a:t>
            </a:r>
            <a:r>
              <a:rPr lang="it-IT" dirty="0"/>
              <a:t> </a:t>
            </a:r>
            <a:r>
              <a:rPr lang="it-IT" sz="1600" dirty="0"/>
              <a:t>(</a:t>
            </a:r>
            <a:r>
              <a:rPr lang="it-IT" sz="1600" dirty="0" err="1"/>
              <a:t>McCabe</a:t>
            </a:r>
            <a:r>
              <a:rPr lang="it-IT" sz="1600" dirty="0"/>
              <a:t>, et al., 2013; </a:t>
            </a:r>
            <a:r>
              <a:rPr lang="it-IT" sz="1600" dirty="0" err="1"/>
              <a:t>Sorić</a:t>
            </a:r>
            <a:r>
              <a:rPr lang="it-IT" sz="1600" dirty="0"/>
              <a:t>, et al. 2017)</a:t>
            </a:r>
            <a:r>
              <a:rPr lang="en-US" sz="1600" dirty="0"/>
              <a:t> </a:t>
            </a:r>
            <a:r>
              <a:rPr lang="en-US" dirty="0"/>
              <a:t>or on a very specific subset of goals </a:t>
            </a:r>
            <a:r>
              <a:rPr lang="it-IT" sz="1600" dirty="0"/>
              <a:t>(</a:t>
            </a:r>
            <a:r>
              <a:rPr lang="it-IT" sz="1600" dirty="0" err="1"/>
              <a:t>McCabe</a:t>
            </a:r>
            <a:r>
              <a:rPr lang="it-IT" sz="1600" dirty="0"/>
              <a:t> &amp; Fleeson, 2016)</a:t>
            </a:r>
            <a:r>
              <a:rPr lang="it-IT" dirty="0"/>
              <a:t>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In the following, we report a set of studies aimed at identifying the main goals associated to conscientious behavior, using a bottom-up approach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8FC21CE-1B34-4A97-8F26-D8A894B94167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Intro – Step 1 – Step 2 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Step 3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081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5CD1B4-09B5-439E-B1FD-9528E09497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Conscientious</a:t>
            </a:r>
            <a:r>
              <a:rPr lang="it-IT" dirty="0"/>
              <a:t> </a:t>
            </a:r>
            <a:r>
              <a:rPr lang="it-IT" dirty="0" err="1"/>
              <a:t>goals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67CAB7A-D946-449D-8573-7F3E672CFA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4000" dirty="0"/>
              <a:t>(Step 2)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6F9906-0CBD-485F-9025-2D278F931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811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Study</a:t>
            </a:r>
            <a:r>
              <a:rPr lang="it-IT" dirty="0"/>
              <a:t> 1. </a:t>
            </a: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identification</a:t>
            </a:r>
            <a:r>
              <a:rPr lang="it-IT" dirty="0"/>
              <a:t> of </a:t>
            </a:r>
            <a:r>
              <a:rPr lang="it-IT" dirty="0" err="1"/>
              <a:t>goals</a:t>
            </a:r>
            <a:r>
              <a:rPr lang="it-IT" dirty="0"/>
              <a:t/>
            </a:r>
            <a:br>
              <a:rPr lang="it-IT" dirty="0"/>
            </a:br>
            <a:r>
              <a:rPr lang="it-IT" sz="2000" dirty="0"/>
              <a:t>(Costantini &amp; Perugini, 2018)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 = 40 participants indicated goals for 44 conscientiousness adjectives, and superordinate goals for each goal, iteratively.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Step 1. “Why do your or would you behave in an &lt;industrious&gt; way?” (lazy, organized….)</a:t>
            </a:r>
            <a:br>
              <a:rPr lang="en-US" dirty="0"/>
            </a:br>
            <a:r>
              <a:rPr lang="en-US" dirty="0"/>
              <a:t>(e.g., </a:t>
            </a:r>
            <a:r>
              <a:rPr lang="en-US" i="1" dirty="0"/>
              <a:t>Because I want to graduate)</a:t>
            </a:r>
            <a:br>
              <a:rPr lang="en-US" i="1" dirty="0"/>
            </a:br>
            <a:r>
              <a:rPr lang="en-US" dirty="0"/>
              <a:t>Step 2. Why is this or could this be important for you?</a:t>
            </a:r>
            <a:br>
              <a:rPr lang="en-US" dirty="0"/>
            </a:br>
            <a:r>
              <a:rPr lang="en-US" dirty="0"/>
              <a:t>(e.g., </a:t>
            </a:r>
            <a:r>
              <a:rPr lang="en-US" i="1" dirty="0"/>
              <a:t>Because I want to be successful</a:t>
            </a:r>
            <a:r>
              <a:rPr lang="en-US" dirty="0"/>
              <a:t>)</a:t>
            </a:r>
            <a:r>
              <a:rPr lang="en-US" i="1" dirty="0"/>
              <a:t/>
            </a:r>
            <a:br>
              <a:rPr lang="en-US" i="1" dirty="0"/>
            </a:br>
            <a:endParaRPr lang="en-US" dirty="0"/>
          </a:p>
          <a:p>
            <a:r>
              <a:rPr lang="en-US" dirty="0"/>
              <a:t>Two independent raters classified 3520 responses in goals/non-goals (K = .83) and classified goals in 26 classes (K = .81).</a:t>
            </a:r>
          </a:p>
          <a:p>
            <a:r>
              <a:rPr lang="en-US" dirty="0"/>
              <a:t>Some classes were mainly elicited by conscientious adjectives (e.g., Personal realization), some by unconscientious adjectives (e.g., </a:t>
            </a:r>
            <a:r>
              <a:rPr lang="it-IT" dirty="0" err="1"/>
              <a:t>Avoid</a:t>
            </a:r>
            <a:r>
              <a:rPr lang="it-IT" dirty="0"/>
              <a:t> </a:t>
            </a:r>
            <a:r>
              <a:rPr lang="it-IT" dirty="0" err="1"/>
              <a:t>managing</a:t>
            </a:r>
            <a:r>
              <a:rPr lang="it-IT" dirty="0"/>
              <a:t> </a:t>
            </a:r>
            <a:r>
              <a:rPr lang="it-IT" dirty="0" err="1"/>
              <a:t>things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</a:t>
            </a:r>
            <a:r>
              <a:rPr lang="it-IT" dirty="0" err="1"/>
              <a:t>don’t</a:t>
            </a:r>
            <a:r>
              <a:rPr lang="it-IT" dirty="0"/>
              <a:t> care</a:t>
            </a:r>
            <a:r>
              <a:rPr lang="en-US" dirty="0"/>
              <a:t>), some by both (e.g., Avoid repentance or remorse).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17</a:t>
            </a:fld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4BD0338-B3CA-4A42-9DA3-1F0157ADB875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1 –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6490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47261" y="1825625"/>
            <a:ext cx="5704885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 built a network linking conscientiousness facet poles (white circles) to goals (</a:t>
            </a:r>
            <a:r>
              <a:rPr lang="en-US" dirty="0" err="1"/>
              <a:t>Bagozzi</a:t>
            </a:r>
            <a:r>
              <a:rPr lang="en-US" dirty="0"/>
              <a:t> et al., 2003).</a:t>
            </a:r>
          </a:p>
          <a:p>
            <a:r>
              <a:rPr lang="en-US" dirty="0"/>
              <a:t>We defined the Relative Conscientiousness Score (RCS) to identify goals related to each pole, standardized residuals in a chi-square test for independence between goals and conscientiousness poles.</a:t>
            </a:r>
          </a:p>
          <a:p>
            <a:r>
              <a:rPr lang="en-US" dirty="0"/>
              <a:t>We identified </a:t>
            </a:r>
            <a:r>
              <a:rPr lang="en-US" b="1" dirty="0"/>
              <a:t>11 conscientious goal classes</a:t>
            </a:r>
            <a:r>
              <a:rPr lang="en-US" dirty="0"/>
              <a:t> and </a:t>
            </a:r>
            <a:r>
              <a:rPr lang="en-US" b="1" dirty="0"/>
              <a:t>10 unconscientious goal classes </a:t>
            </a:r>
            <a:r>
              <a:rPr lang="en-US" dirty="0"/>
              <a:t>according to RCS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BA22B-0CFA-4EC2-99FA-F2BD9533DD08}" type="slidenum">
              <a:rPr lang="en-US" smtClean="0"/>
              <a:t>18</a:t>
            </a:fld>
            <a:endParaRPr lang="en-US"/>
          </a:p>
        </p:txBody>
      </p:sp>
      <p:pic>
        <p:nvPicPr>
          <p:cNvPr id="5" name="Content Placeholder 8">
            <a:extLst>
              <a:ext uri="{FF2B5EF4-FFF2-40B4-BE49-F238E27FC236}">
                <a16:creationId xmlns:a16="http://schemas.microsoft.com/office/drawing/2014/main" id="{A91D3F98-CB47-4D5C-8DB7-BFAA8BEA8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9579" y="307491"/>
            <a:ext cx="5959165" cy="595916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C3B63336-DDEF-4A56-829F-1D782F85E13F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1 –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535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Goal </a:t>
            </a:r>
            <a:r>
              <a:rPr lang="it-IT" dirty="0" err="1"/>
              <a:t>Classes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19</a:t>
            </a:fld>
            <a:endParaRPr lang="en-US" dirty="0"/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7694594"/>
              </p:ext>
            </p:extLst>
          </p:nvPr>
        </p:nvGraphicFramePr>
        <p:xfrm>
          <a:off x="1003300" y="1776254"/>
          <a:ext cx="10515600" cy="445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53000">
                  <a:extLst>
                    <a:ext uri="{9D8B030D-6E8A-4147-A177-3AD203B41FA5}">
                      <a16:colId xmlns:a16="http://schemas.microsoft.com/office/drawing/2014/main" val="3251162987"/>
                    </a:ext>
                  </a:extLst>
                </a:gridCol>
                <a:gridCol w="5562600">
                  <a:extLst>
                    <a:ext uri="{9D8B030D-6E8A-4147-A177-3AD203B41FA5}">
                      <a16:colId xmlns:a16="http://schemas.microsoft.com/office/drawing/2014/main" val="28328124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b="1" dirty="0" err="1"/>
                        <a:t>Conscientious</a:t>
                      </a:r>
                      <a:r>
                        <a:rPr lang="it-IT" b="1" dirty="0"/>
                        <a:t> </a:t>
                      </a:r>
                      <a:r>
                        <a:rPr lang="it-IT" b="1" dirty="0" err="1"/>
                        <a:t>goals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err="1"/>
                        <a:t>Unconscientious</a:t>
                      </a:r>
                      <a:r>
                        <a:rPr lang="it-IT" b="1" dirty="0"/>
                        <a:t> </a:t>
                      </a:r>
                      <a:r>
                        <a:rPr lang="it-IT" b="1" dirty="0" err="1"/>
                        <a:t>goals</a:t>
                      </a:r>
                      <a:endParaRPr lang="it-IT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2405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Personal </a:t>
                      </a:r>
                      <a:r>
                        <a:rPr lang="it-IT" dirty="0" err="1"/>
                        <a:t>realization</a:t>
                      </a:r>
                      <a:r>
                        <a:rPr lang="it-IT" dirty="0"/>
                        <a:t> (RCS =</a:t>
                      </a:r>
                      <a:r>
                        <a:rPr lang="it-IT" baseline="0" dirty="0"/>
                        <a:t> 11.94</a:t>
                      </a:r>
                      <a:r>
                        <a:rPr lang="it-IT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/>
                        <a:t>Avoid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managing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things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you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don’t</a:t>
                      </a:r>
                      <a:r>
                        <a:rPr lang="it-IT" baseline="0" dirty="0"/>
                        <a:t> care (RCS = -13.46)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6001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Do </a:t>
                      </a:r>
                      <a:r>
                        <a:rPr lang="it-IT" err="1"/>
                        <a:t>something</a:t>
                      </a:r>
                      <a:r>
                        <a:rPr lang="it-IT"/>
                        <a:t> well, </a:t>
                      </a:r>
                      <a:r>
                        <a:rPr lang="it-IT" dirty="0" err="1"/>
                        <a:t>avoid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mistakes</a:t>
                      </a:r>
                      <a:r>
                        <a:rPr lang="it-IT" baseline="0" dirty="0"/>
                        <a:t> (RCS = 9.62)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aseline="0" dirty="0" err="1"/>
                        <a:t>Try</a:t>
                      </a:r>
                      <a:r>
                        <a:rPr lang="it-IT" baseline="0" dirty="0"/>
                        <a:t> new </a:t>
                      </a:r>
                      <a:r>
                        <a:rPr lang="it-IT" baseline="0" dirty="0" err="1"/>
                        <a:t>sensations</a:t>
                      </a:r>
                      <a:r>
                        <a:rPr lang="it-IT" baseline="0" dirty="0"/>
                        <a:t> (RCS = -11.47)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43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0" dirty="0"/>
                        <a:t>Be </a:t>
                      </a:r>
                      <a:r>
                        <a:rPr lang="it-IT" b="0" dirty="0" err="1"/>
                        <a:t>trustworthy</a:t>
                      </a:r>
                      <a:r>
                        <a:rPr lang="it-IT" b="0" dirty="0"/>
                        <a:t> (RCS = 7.66)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/>
                        <a:t>Feel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good</a:t>
                      </a:r>
                      <a:r>
                        <a:rPr lang="it-IT" baseline="0" dirty="0"/>
                        <a:t> (RCS = -8.86)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084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/>
                        <a:t>Safety</a:t>
                      </a:r>
                      <a:r>
                        <a:rPr lang="it-IT" dirty="0"/>
                        <a:t> (RCS =</a:t>
                      </a:r>
                      <a:r>
                        <a:rPr lang="it-IT" baseline="0" dirty="0"/>
                        <a:t> 7.24</a:t>
                      </a:r>
                      <a:r>
                        <a:rPr lang="it-IT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Manifest</a:t>
                      </a:r>
                      <a:r>
                        <a:rPr lang="it-IT" dirty="0"/>
                        <a:t> or </a:t>
                      </a:r>
                      <a:r>
                        <a:rPr lang="it-IT" dirty="0" err="1"/>
                        <a:t>vent</a:t>
                      </a:r>
                      <a:r>
                        <a:rPr lang="it-IT" dirty="0"/>
                        <a:t> a negative </a:t>
                      </a:r>
                      <a:r>
                        <a:rPr lang="it-IT" dirty="0" err="1"/>
                        <a:t>emotion</a:t>
                      </a:r>
                      <a:r>
                        <a:rPr lang="it-IT" dirty="0"/>
                        <a:t> (RCS = -7.49)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8586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Personal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satisfaction</a:t>
                      </a:r>
                      <a:r>
                        <a:rPr lang="it-IT" baseline="0" dirty="0"/>
                        <a:t> (RCS = 6.02)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Avoid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thinking</a:t>
                      </a:r>
                      <a:r>
                        <a:rPr lang="it-IT" baseline="0" dirty="0"/>
                        <a:t> (RCS = -7.25)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741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/>
                        <a:t>Have</a:t>
                      </a:r>
                      <a:r>
                        <a:rPr lang="it-IT" dirty="0"/>
                        <a:t> control (RCS = 5.94)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Hide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something</a:t>
                      </a:r>
                      <a:r>
                        <a:rPr lang="it-IT" dirty="0"/>
                        <a:t> from </a:t>
                      </a:r>
                      <a:r>
                        <a:rPr lang="it-IT" dirty="0" err="1"/>
                        <a:t>someone</a:t>
                      </a:r>
                      <a:r>
                        <a:rPr lang="it-IT" dirty="0"/>
                        <a:t> (RCS = -6.58)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597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Do </a:t>
                      </a:r>
                      <a:r>
                        <a:rPr lang="it-IT" dirty="0" err="1"/>
                        <a:t>good</a:t>
                      </a:r>
                      <a:r>
                        <a:rPr lang="it-IT" dirty="0"/>
                        <a:t> </a:t>
                      </a:r>
                      <a:r>
                        <a:rPr lang="it-IT"/>
                        <a:t>to</a:t>
                      </a:r>
                      <a:r>
                        <a:rPr lang="it-IT" baseline="0"/>
                        <a:t> someone, </a:t>
                      </a:r>
                      <a:r>
                        <a:rPr lang="it-IT" baseline="0" dirty="0" err="1"/>
                        <a:t>avoid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hurting</a:t>
                      </a:r>
                      <a:r>
                        <a:rPr lang="it-IT" baseline="0" dirty="0"/>
                        <a:t> (RCS = 4.82)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Hurt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someone</a:t>
                      </a:r>
                      <a:r>
                        <a:rPr lang="it-IT" dirty="0"/>
                        <a:t> (RCS = -6.47)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849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/>
                        <a:t>Think, </a:t>
                      </a:r>
                      <a:r>
                        <a:rPr lang="it-IT" dirty="0" err="1"/>
                        <a:t>reflect</a:t>
                      </a:r>
                      <a:r>
                        <a:rPr lang="it-IT" dirty="0"/>
                        <a:t> (RCS</a:t>
                      </a:r>
                      <a:r>
                        <a:rPr lang="it-IT" baseline="0" dirty="0"/>
                        <a:t> = 4.79)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/>
                        <a:t>Rebel,</a:t>
                      </a:r>
                      <a:r>
                        <a:rPr lang="it-IT" baseline="0"/>
                        <a:t> </a:t>
                      </a:r>
                      <a:r>
                        <a:rPr lang="it-IT" baseline="0" dirty="0" err="1"/>
                        <a:t>t</a:t>
                      </a:r>
                      <a:r>
                        <a:rPr lang="it-IT" dirty="0" err="1"/>
                        <a:t>ransgress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rules</a:t>
                      </a:r>
                      <a:r>
                        <a:rPr lang="it-IT" dirty="0"/>
                        <a:t> (RCS =</a:t>
                      </a:r>
                      <a:r>
                        <a:rPr lang="it-IT" baseline="0" dirty="0"/>
                        <a:t> -5.67</a:t>
                      </a:r>
                      <a:r>
                        <a:rPr lang="it-IT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1805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/>
                        <a:t>Comply</a:t>
                      </a:r>
                      <a:r>
                        <a:rPr lang="it-IT" dirty="0"/>
                        <a:t> with </a:t>
                      </a:r>
                      <a:r>
                        <a:rPr lang="it-IT" dirty="0" err="1"/>
                        <a:t>rules</a:t>
                      </a:r>
                      <a:r>
                        <a:rPr lang="it-IT" dirty="0"/>
                        <a:t> (RCS = 4.56)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Manipulate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other’s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behavior</a:t>
                      </a:r>
                      <a:r>
                        <a:rPr lang="it-IT" dirty="0"/>
                        <a:t> (RCS = -5.99)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854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0" dirty="0" err="1"/>
                        <a:t>Demonstrate</a:t>
                      </a:r>
                      <a:r>
                        <a:rPr lang="it-IT" b="0" baseline="0" dirty="0"/>
                        <a:t> </a:t>
                      </a:r>
                      <a:r>
                        <a:rPr lang="it-IT" b="0" baseline="0" dirty="0" err="1"/>
                        <a:t>something</a:t>
                      </a:r>
                      <a:r>
                        <a:rPr lang="it-IT" b="0" baseline="0" dirty="0"/>
                        <a:t> to </a:t>
                      </a:r>
                      <a:r>
                        <a:rPr lang="it-IT" b="0" baseline="0" dirty="0" err="1"/>
                        <a:t>others</a:t>
                      </a:r>
                      <a:r>
                        <a:rPr lang="it-IT" b="0" baseline="0" dirty="0"/>
                        <a:t> (RCS = 4.35)</a:t>
                      </a:r>
                      <a:endParaRPr lang="it-IT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Save time (RCS =</a:t>
                      </a:r>
                      <a:r>
                        <a:rPr lang="it-IT" baseline="0" dirty="0"/>
                        <a:t> </a:t>
                      </a:r>
                      <a:r>
                        <a:rPr lang="it-IT" dirty="0"/>
                        <a:t>-4.22)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925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Accomplish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somethin</a:t>
                      </a:r>
                      <a:r>
                        <a:rPr lang="it-IT" baseline="0" dirty="0" err="1"/>
                        <a:t>g</a:t>
                      </a:r>
                      <a:r>
                        <a:rPr lang="it-IT" baseline="0" dirty="0"/>
                        <a:t> (RCS = 3.70)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367630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2039CE78-C8AC-484C-A299-EC674625EBFE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1 –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28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olo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Correspondence</a:t>
            </a:r>
            <a:r>
              <a:rPr lang="it-IT" dirty="0"/>
              <a:t>            </a:t>
            </a:r>
            <a:r>
              <a:rPr lang="en-US" dirty="0"/>
              <a:t>Emergence/network</a:t>
            </a:r>
          </a:p>
        </p:txBody>
      </p:sp>
      <p:sp>
        <p:nvSpPr>
          <p:cNvPr id="29" name="Segnaposto contenuto 28"/>
          <p:cNvSpPr>
            <a:spLocks noGrp="1"/>
          </p:cNvSpPr>
          <p:nvPr>
            <p:ph sz="half" idx="1"/>
          </p:nvPr>
        </p:nvSpPr>
        <p:spPr>
          <a:xfrm>
            <a:off x="838200" y="3464169"/>
            <a:ext cx="5181600" cy="271279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Realist interpretation of latent variables. Traits are unobservable individual dispositions, </a:t>
            </a:r>
            <a:r>
              <a:rPr lang="en-US" b="1" dirty="0"/>
              <a:t>independent of their manifestations</a:t>
            </a:r>
            <a:r>
              <a:rPr lang="en-US" dirty="0"/>
              <a:t>, biologically based and resistant to environmental influences.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it-IT" dirty="0"/>
              <a:t>John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many</a:t>
            </a:r>
            <a:r>
              <a:rPr lang="it-IT" dirty="0"/>
              <a:t> friends, </a:t>
            </a:r>
            <a:r>
              <a:rPr lang="it-IT" dirty="0" err="1"/>
              <a:t>loves</a:t>
            </a:r>
            <a:r>
              <a:rPr lang="it-IT" dirty="0"/>
              <a:t> </a:t>
            </a:r>
            <a:r>
              <a:rPr lang="it-IT" dirty="0" err="1"/>
              <a:t>people</a:t>
            </a:r>
            <a:r>
              <a:rPr lang="it-IT" dirty="0"/>
              <a:t> and </a:t>
            </a:r>
            <a:r>
              <a:rPr lang="it-IT" dirty="0" err="1"/>
              <a:t>goes</a:t>
            </a:r>
            <a:r>
              <a:rPr lang="it-IT" dirty="0"/>
              <a:t> to parties </a:t>
            </a:r>
            <a:r>
              <a:rPr lang="en-US" b="1" dirty="0"/>
              <a:t>because</a:t>
            </a:r>
            <a:r>
              <a:rPr lang="it-IT" b="1" dirty="0"/>
              <a:t> he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extraverted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en-US" dirty="0"/>
              <a:t>(McCrae &amp; Costa, 2008; McCrae &amp; </a:t>
            </a:r>
            <a:r>
              <a:rPr lang="en-US" dirty="0" err="1"/>
              <a:t>Sutin</a:t>
            </a:r>
            <a:r>
              <a:rPr lang="en-US" dirty="0"/>
              <a:t>, 2018).</a:t>
            </a:r>
            <a:endParaRPr lang="it-IT" dirty="0"/>
          </a:p>
        </p:txBody>
      </p:sp>
      <p:sp>
        <p:nvSpPr>
          <p:cNvPr id="30" name="Segnaposto contenuto 29"/>
          <p:cNvSpPr>
            <a:spLocks noGrp="1"/>
          </p:cNvSpPr>
          <p:nvPr>
            <p:ph sz="half" idx="2"/>
          </p:nvPr>
        </p:nvSpPr>
        <p:spPr>
          <a:xfrm>
            <a:off x="6172200" y="3464169"/>
            <a:ext cx="5181600" cy="271279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dirty="0"/>
              <a:t>Traits emerge from web of </a:t>
            </a:r>
            <a:r>
              <a:rPr lang="it-IT" b="1" dirty="0" err="1"/>
              <a:t>causal</a:t>
            </a:r>
            <a:r>
              <a:rPr lang="it-IT" dirty="0"/>
              <a:t> </a:t>
            </a:r>
            <a:r>
              <a:rPr lang="it-IT" dirty="0" err="1"/>
              <a:t>interactions</a:t>
            </a:r>
            <a:r>
              <a:rPr lang="it-IT" dirty="0"/>
              <a:t> </a:t>
            </a:r>
            <a:r>
              <a:rPr lang="it-IT" dirty="0" err="1"/>
              <a:t>among</a:t>
            </a:r>
            <a:r>
              <a:rPr lang="it-IT" dirty="0"/>
              <a:t> </a:t>
            </a:r>
            <a:r>
              <a:rPr lang="it-IT" dirty="0" err="1"/>
              <a:t>cognitions</a:t>
            </a:r>
            <a:r>
              <a:rPr lang="it-IT" dirty="0"/>
              <a:t>, </a:t>
            </a:r>
            <a:r>
              <a:rPr lang="it-IT" dirty="0" err="1"/>
              <a:t>emotions</a:t>
            </a:r>
            <a:r>
              <a:rPr lang="it-IT" dirty="0"/>
              <a:t>, </a:t>
            </a:r>
            <a:r>
              <a:rPr lang="it-IT" dirty="0" err="1"/>
              <a:t>motivations</a:t>
            </a:r>
            <a:r>
              <a:rPr lang="it-IT" dirty="0"/>
              <a:t>, </a:t>
            </a:r>
            <a:r>
              <a:rPr lang="it-IT" dirty="0" err="1"/>
              <a:t>behaviors</a:t>
            </a:r>
            <a:r>
              <a:rPr lang="it-IT" dirty="0"/>
              <a:t>, and </a:t>
            </a:r>
            <a:r>
              <a:rPr lang="it-IT" dirty="0" err="1"/>
              <a:t>situations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John </a:t>
            </a:r>
            <a:r>
              <a:rPr lang="it-IT" dirty="0" err="1"/>
              <a:t>goes</a:t>
            </a:r>
            <a:r>
              <a:rPr lang="it-IT" dirty="0"/>
              <a:t> to parties </a:t>
            </a:r>
            <a:r>
              <a:rPr lang="it-IT" dirty="0" err="1"/>
              <a:t>because</a:t>
            </a:r>
            <a:r>
              <a:rPr lang="it-IT" dirty="0"/>
              <a:t> he </a:t>
            </a:r>
            <a:r>
              <a:rPr lang="it-IT" dirty="0" err="1"/>
              <a:t>likes</a:t>
            </a:r>
            <a:r>
              <a:rPr lang="it-IT" dirty="0"/>
              <a:t> </a:t>
            </a:r>
            <a:r>
              <a:rPr lang="it-IT" dirty="0" err="1"/>
              <a:t>people</a:t>
            </a:r>
            <a:r>
              <a:rPr lang="it-IT" dirty="0"/>
              <a:t>. By </a:t>
            </a:r>
            <a:r>
              <a:rPr lang="it-IT" dirty="0" err="1"/>
              <a:t>going</a:t>
            </a:r>
            <a:r>
              <a:rPr lang="it-IT" dirty="0"/>
              <a:t> to parties he </a:t>
            </a:r>
            <a:r>
              <a:rPr lang="it-IT" dirty="0" err="1"/>
              <a:t>makes</a:t>
            </a:r>
            <a:r>
              <a:rPr lang="it-IT" dirty="0"/>
              <a:t> new friends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(</a:t>
            </a:r>
            <a:r>
              <a:rPr lang="it-IT" dirty="0" err="1"/>
              <a:t>Baumert</a:t>
            </a:r>
            <a:r>
              <a:rPr lang="it-IT" dirty="0"/>
              <a:t> et al., 2017; Costantini &amp; Perugini, 2018; </a:t>
            </a:r>
            <a:r>
              <a:rPr lang="it-IT" dirty="0" err="1"/>
              <a:t>Cramer</a:t>
            </a:r>
            <a:r>
              <a:rPr lang="it-IT" dirty="0"/>
              <a:t> et al., 2012).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</a:t>
            </a:fld>
            <a:endParaRPr lang="en-US"/>
          </a:p>
        </p:txBody>
      </p:sp>
      <p:grpSp>
        <p:nvGrpSpPr>
          <p:cNvPr id="31" name="Group 33"/>
          <p:cNvGrpSpPr/>
          <p:nvPr/>
        </p:nvGrpSpPr>
        <p:grpSpPr>
          <a:xfrm>
            <a:off x="2138138" y="1567421"/>
            <a:ext cx="1767980" cy="1536437"/>
            <a:chOff x="931812" y="1385895"/>
            <a:chExt cx="2762550" cy="2400753"/>
          </a:xfrm>
        </p:grpSpPr>
        <p:sp>
          <p:nvSpPr>
            <p:cNvPr id="32" name="Ovale 8"/>
            <p:cNvSpPr/>
            <p:nvPr/>
          </p:nvSpPr>
          <p:spPr bwMode="auto">
            <a:xfrm>
              <a:off x="1979712" y="1385895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33" name="Rettangolo arrotondato 12"/>
            <p:cNvSpPr/>
            <p:nvPr/>
          </p:nvSpPr>
          <p:spPr bwMode="auto">
            <a:xfrm>
              <a:off x="93181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34" name="Rettangolo arrotondato 31"/>
            <p:cNvSpPr/>
            <p:nvPr/>
          </p:nvSpPr>
          <p:spPr bwMode="auto">
            <a:xfrm>
              <a:off x="201781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35" name="Rettangolo arrotondato 32"/>
            <p:cNvSpPr/>
            <p:nvPr/>
          </p:nvSpPr>
          <p:spPr bwMode="auto">
            <a:xfrm>
              <a:off x="304636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36" name="Connettore 2 16"/>
            <p:cNvCxnSpPr/>
            <p:nvPr/>
          </p:nvCxnSpPr>
          <p:spPr bwMode="auto">
            <a:xfrm flipH="1">
              <a:off x="1255812" y="2109795"/>
              <a:ext cx="87600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Connettore 2 18"/>
            <p:cNvCxnSpPr>
              <a:stCxn id="32" idx="4"/>
              <a:endCxn id="34" idx="0"/>
            </p:cNvCxnSpPr>
            <p:nvPr/>
          </p:nvCxnSpPr>
          <p:spPr bwMode="auto">
            <a:xfrm>
              <a:off x="2341662" y="2109795"/>
              <a:ext cx="15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Connettore 2 37"/>
            <p:cNvCxnSpPr>
              <a:endCxn id="35" idx="0"/>
            </p:cNvCxnSpPr>
            <p:nvPr/>
          </p:nvCxnSpPr>
          <p:spPr bwMode="auto">
            <a:xfrm>
              <a:off x="2627712" y="2109795"/>
              <a:ext cx="74265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9" name="Group 34"/>
          <p:cNvGrpSpPr/>
          <p:nvPr/>
        </p:nvGrpSpPr>
        <p:grpSpPr>
          <a:xfrm>
            <a:off x="7216744" y="1457208"/>
            <a:ext cx="2123581" cy="1805435"/>
            <a:chOff x="4752675" y="1196752"/>
            <a:chExt cx="3654425" cy="2881125"/>
          </a:xfrm>
        </p:grpSpPr>
        <p:sp>
          <p:nvSpPr>
            <p:cNvPr id="40" name="Ovale 42"/>
            <p:cNvSpPr/>
            <p:nvPr/>
          </p:nvSpPr>
          <p:spPr bwMode="auto">
            <a:xfrm>
              <a:off x="6339721" y="1196752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41" name="Ovale 49"/>
            <p:cNvSpPr/>
            <p:nvPr/>
          </p:nvSpPr>
          <p:spPr bwMode="auto">
            <a:xfrm>
              <a:off x="5314650" y="1616082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42" name="Ovale 50"/>
            <p:cNvSpPr/>
            <p:nvPr/>
          </p:nvSpPr>
          <p:spPr bwMode="auto">
            <a:xfrm>
              <a:off x="7073146" y="3353977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43" name="Ovale 51"/>
            <p:cNvSpPr/>
            <p:nvPr/>
          </p:nvSpPr>
          <p:spPr bwMode="auto">
            <a:xfrm>
              <a:off x="7683200" y="2168605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44" name="Ovale 52"/>
            <p:cNvSpPr/>
            <p:nvPr/>
          </p:nvSpPr>
          <p:spPr bwMode="auto">
            <a:xfrm>
              <a:off x="6282904" y="2435536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45" name="Ovale 53"/>
            <p:cNvSpPr/>
            <p:nvPr/>
          </p:nvSpPr>
          <p:spPr bwMode="auto">
            <a:xfrm>
              <a:off x="4752675" y="2731868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46" name="Connettore 1 2050"/>
            <p:cNvCxnSpPr>
              <a:stCxn id="41" idx="7"/>
              <a:endCxn id="40" idx="2"/>
            </p:cNvCxnSpPr>
            <p:nvPr/>
          </p:nvCxnSpPr>
          <p:spPr bwMode="auto">
            <a:xfrm flipV="1">
              <a:off x="5932537" y="1558702"/>
              <a:ext cx="407184" cy="163393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Connettore 1 2052"/>
            <p:cNvCxnSpPr>
              <a:stCxn id="41" idx="3"/>
              <a:endCxn id="45" idx="0"/>
            </p:cNvCxnSpPr>
            <p:nvPr/>
          </p:nvCxnSpPr>
          <p:spPr bwMode="auto">
            <a:xfrm flipH="1">
              <a:off x="5114625" y="2233969"/>
              <a:ext cx="306038" cy="497899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Connettore 1 2056"/>
            <p:cNvCxnSpPr>
              <a:stCxn id="41" idx="5"/>
              <a:endCxn id="44" idx="1"/>
            </p:cNvCxnSpPr>
            <p:nvPr/>
          </p:nvCxnSpPr>
          <p:spPr bwMode="auto">
            <a:xfrm>
              <a:off x="5932537" y="2233969"/>
              <a:ext cx="456380" cy="3075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Connettore 1 2061"/>
            <p:cNvCxnSpPr>
              <a:stCxn id="44" idx="5"/>
              <a:endCxn id="42" idx="1"/>
            </p:cNvCxnSpPr>
            <p:nvPr/>
          </p:nvCxnSpPr>
          <p:spPr bwMode="auto">
            <a:xfrm>
              <a:off x="6900791" y="3053423"/>
              <a:ext cx="278368" cy="406567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Connettore 1 2063"/>
            <p:cNvCxnSpPr>
              <a:stCxn id="42" idx="7"/>
              <a:endCxn id="43" idx="4"/>
            </p:cNvCxnSpPr>
            <p:nvPr/>
          </p:nvCxnSpPr>
          <p:spPr bwMode="auto">
            <a:xfrm flipV="1">
              <a:off x="7691033" y="2892505"/>
              <a:ext cx="354117" cy="567485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527305D-FB6A-41D6-8071-FA58F38F49D1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Intro –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Step 1 – Step 2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44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Limitations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Small sample size (N = 40).</a:t>
            </a:r>
            <a:endParaRPr lang="it-IT" dirty="0"/>
          </a:p>
          <a:p>
            <a:pPr lvl="0"/>
            <a:r>
              <a:rPr lang="en-US" dirty="0"/>
              <a:t>Open-ended response format </a:t>
            </a:r>
          </a:p>
          <a:p>
            <a:pPr lvl="0"/>
            <a:r>
              <a:rPr lang="en-US" dirty="0"/>
              <a:t>Subjective judgment in scoring.</a:t>
            </a:r>
            <a:endParaRPr lang="it-IT" dirty="0"/>
          </a:p>
          <a:p>
            <a:pPr lvl="0"/>
            <a:r>
              <a:rPr lang="it-IT" dirty="0" err="1"/>
              <a:t>Equifinality</a:t>
            </a:r>
            <a:r>
              <a:rPr lang="it-IT" dirty="0"/>
              <a:t>: Some </a:t>
            </a:r>
            <a:r>
              <a:rPr lang="it-IT" dirty="0" err="1"/>
              <a:t>goals</a:t>
            </a:r>
            <a:r>
              <a:rPr lang="it-IT" dirty="0"/>
              <a:t> </a:t>
            </a:r>
            <a:r>
              <a:rPr lang="it-IT" dirty="0" err="1"/>
              <a:t>could</a:t>
            </a:r>
            <a:r>
              <a:rPr lang="it-IT" dirty="0"/>
              <a:t> be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to traits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</a:t>
            </a:r>
            <a:r>
              <a:rPr lang="it-IT" dirty="0" err="1"/>
              <a:t>Conscientiousness</a:t>
            </a:r>
            <a:r>
              <a:rPr lang="it-IT" dirty="0"/>
              <a:t> (</a:t>
            </a:r>
            <a:r>
              <a:rPr lang="it-IT" dirty="0" err="1"/>
              <a:t>Kruglanski</a:t>
            </a:r>
            <a:r>
              <a:rPr lang="it-IT" dirty="0"/>
              <a:t>, 2002).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FE791E5-4161-4CDF-B499-3650D0A3DC88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1 –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535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Study</a:t>
            </a:r>
            <a:r>
              <a:rPr lang="it-IT" dirty="0"/>
              <a:t> 2.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/>
              <a:t>AIMS:</a:t>
            </a:r>
          </a:p>
          <a:p>
            <a:pPr marL="514350" indent="-514350">
              <a:buAutoNum type="arabicParenR"/>
            </a:pPr>
            <a:r>
              <a:rPr lang="it-IT" dirty="0" err="1"/>
              <a:t>Validating</a:t>
            </a:r>
            <a:r>
              <a:rPr lang="it-IT" dirty="0"/>
              <a:t> the RCS </a:t>
            </a:r>
            <a:r>
              <a:rPr lang="it-IT" dirty="0" err="1"/>
              <a:t>method</a:t>
            </a:r>
            <a:r>
              <a:rPr lang="it-IT" dirty="0"/>
              <a:t>: Can </a:t>
            </a:r>
            <a:r>
              <a:rPr lang="it-IT" dirty="0" err="1"/>
              <a:t>it</a:t>
            </a:r>
            <a:r>
              <a:rPr lang="it-IT" dirty="0"/>
              <a:t> discriminate </a:t>
            </a:r>
            <a:r>
              <a:rPr lang="it-IT" dirty="0" err="1"/>
              <a:t>conscientious</a:t>
            </a:r>
            <a:r>
              <a:rPr lang="it-IT" dirty="0"/>
              <a:t> / </a:t>
            </a:r>
            <a:r>
              <a:rPr lang="it-IT" dirty="0" err="1"/>
              <a:t>unconscientious</a:t>
            </a:r>
            <a:r>
              <a:rPr lang="it-IT" dirty="0"/>
              <a:t> </a:t>
            </a:r>
            <a:r>
              <a:rPr lang="it-IT" dirty="0" err="1"/>
              <a:t>goals</a:t>
            </a:r>
            <a:r>
              <a:rPr lang="it-IT" dirty="0"/>
              <a:t>?</a:t>
            </a:r>
          </a:p>
          <a:p>
            <a:pPr marL="514350" indent="-514350">
              <a:buAutoNum type="arabicParenR"/>
            </a:pPr>
            <a:r>
              <a:rPr lang="it-IT" dirty="0" err="1"/>
              <a:t>Identifying</a:t>
            </a:r>
            <a:r>
              <a:rPr lang="it-IT" dirty="0"/>
              <a:t> </a:t>
            </a:r>
            <a:r>
              <a:rPr lang="it-IT" dirty="0" err="1"/>
              <a:t>equifinality</a:t>
            </a:r>
            <a:r>
              <a:rPr lang="it-IT" dirty="0"/>
              <a:t> </a:t>
            </a:r>
            <a:r>
              <a:rPr lang="it-IT" dirty="0" err="1"/>
              <a:t>relationships</a:t>
            </a:r>
            <a:r>
              <a:rPr lang="it-IT" dirty="0"/>
              <a:t> with </a:t>
            </a:r>
            <a:r>
              <a:rPr lang="it-IT" dirty="0" err="1"/>
              <a:t>other</a:t>
            </a:r>
            <a:r>
              <a:rPr lang="it-IT" dirty="0"/>
              <a:t> traits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Method:</a:t>
            </a:r>
          </a:p>
          <a:p>
            <a:r>
              <a:rPr lang="it-IT" dirty="0"/>
              <a:t>N = 299 </a:t>
            </a:r>
            <a:r>
              <a:rPr lang="it-IT" dirty="0" err="1"/>
              <a:t>students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given</a:t>
            </a:r>
            <a:r>
              <a:rPr lang="it-IT" dirty="0"/>
              <a:t> 12 </a:t>
            </a:r>
            <a:r>
              <a:rPr lang="it-IT" dirty="0" err="1"/>
              <a:t>descriptions</a:t>
            </a:r>
            <a:r>
              <a:rPr lang="it-IT" dirty="0"/>
              <a:t> of the positive/negative </a:t>
            </a:r>
            <a:r>
              <a:rPr lang="it-IT" dirty="0" err="1"/>
              <a:t>poles</a:t>
            </a:r>
            <a:r>
              <a:rPr lang="it-IT" dirty="0"/>
              <a:t> of HEXACO traits </a:t>
            </a:r>
            <a:r>
              <a:rPr lang="en-US" dirty="0"/>
              <a:t>(Lee &amp; Ashton, 2008). They indicated how much an individual who matched the description may pursue each of 21 goals, on a 7-point scale (1 = </a:t>
            </a:r>
            <a:r>
              <a:rPr lang="en-US" i="1" dirty="0"/>
              <a:t>not at all</a:t>
            </a:r>
            <a:r>
              <a:rPr lang="en-US" dirty="0"/>
              <a:t>, 7 = </a:t>
            </a:r>
            <a:r>
              <a:rPr lang="en-US" i="1" dirty="0"/>
              <a:t>very much</a:t>
            </a:r>
            <a:r>
              <a:rPr lang="en-US" dirty="0"/>
              <a:t>).</a:t>
            </a:r>
          </a:p>
          <a:p>
            <a:r>
              <a:rPr lang="en-US" dirty="0"/>
              <a:t>Planned missing data design: All rated conscientious/unconscientious profiles plus another trait (N ~ 60).</a:t>
            </a:r>
            <a:br>
              <a:rPr lang="en-US" dirty="0"/>
            </a:br>
            <a:r>
              <a:rPr lang="en-US" dirty="0"/>
              <a:t>(Graham et al., 2006; Little &amp; </a:t>
            </a:r>
            <a:r>
              <a:rPr lang="en-US" dirty="0" err="1"/>
              <a:t>Rhemtulla</a:t>
            </a:r>
            <a:r>
              <a:rPr lang="en-US" dirty="0"/>
              <a:t>, 2013)</a:t>
            </a:r>
          </a:p>
          <a:p>
            <a:r>
              <a:rPr lang="en-US" dirty="0"/>
              <a:t>Power ~ .99 for </a:t>
            </a:r>
            <a:r>
              <a:rPr lang="en-US" i="1" dirty="0"/>
              <a:t>d </a:t>
            </a:r>
            <a:r>
              <a:rPr lang="en-US" dirty="0"/>
              <a:t>= .5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21</a:t>
            </a:fld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079" y="100876"/>
            <a:ext cx="4394200" cy="176564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1BA3C6A-D093-4865-9504-BB98455B7B26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2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11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Results</a:t>
            </a:r>
            <a:r>
              <a:rPr lang="it-IT" dirty="0"/>
              <a:t> 1 – </a:t>
            </a:r>
            <a:r>
              <a:rPr lang="it-IT" dirty="0" err="1"/>
              <a:t>validating</a:t>
            </a:r>
            <a:r>
              <a:rPr lang="it-IT" dirty="0"/>
              <a:t> RCS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dirty="0"/>
              <a:t>21 </a:t>
            </a:r>
            <a:r>
              <a:rPr lang="it-IT" dirty="0" err="1"/>
              <a:t>one-tailed</a:t>
            </a:r>
            <a:r>
              <a:rPr lang="it-IT" dirty="0"/>
              <a:t> t-test to </a:t>
            </a:r>
            <a:r>
              <a:rPr lang="it-IT" dirty="0" err="1"/>
              <a:t>inspect</a:t>
            </a:r>
            <a:r>
              <a:rPr lang="it-IT" dirty="0"/>
              <a:t> </a:t>
            </a:r>
            <a:r>
              <a:rPr lang="it-IT" dirty="0" err="1"/>
              <a:t>whether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goal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associated</a:t>
            </a:r>
            <a:r>
              <a:rPr lang="it-IT" dirty="0"/>
              <a:t> to the </a:t>
            </a:r>
            <a:r>
              <a:rPr lang="it-IT" dirty="0" err="1"/>
              <a:t>corresponding</a:t>
            </a:r>
            <a:r>
              <a:rPr lang="it-IT" dirty="0"/>
              <a:t> </a:t>
            </a:r>
            <a:r>
              <a:rPr lang="it-IT" dirty="0" err="1"/>
              <a:t>conscientiousness</a:t>
            </a:r>
            <a:r>
              <a:rPr lang="it-IT" dirty="0"/>
              <a:t> pole, </a:t>
            </a:r>
            <a:r>
              <a:rPr lang="it-IT" dirty="0" err="1"/>
              <a:t>according</a:t>
            </a:r>
            <a:r>
              <a:rPr lang="it-IT" dirty="0"/>
              <a:t> to RCS.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The </a:t>
            </a:r>
            <a:r>
              <a:rPr lang="it-IT" dirty="0" err="1"/>
              <a:t>results</a:t>
            </a:r>
            <a:r>
              <a:rPr lang="it-IT" dirty="0"/>
              <a:t> </a:t>
            </a:r>
            <a:r>
              <a:rPr lang="it-IT" dirty="0" err="1"/>
              <a:t>replicated</a:t>
            </a:r>
            <a:r>
              <a:rPr lang="it-IT" dirty="0"/>
              <a:t> </a:t>
            </a:r>
            <a:r>
              <a:rPr lang="it-IT" dirty="0" err="1"/>
              <a:t>quite</a:t>
            </a:r>
            <a:r>
              <a:rPr lang="it-IT" dirty="0"/>
              <a:t> </a:t>
            </a:r>
            <a:r>
              <a:rPr lang="it-IT" dirty="0" err="1"/>
              <a:t>well</a:t>
            </a:r>
            <a:r>
              <a:rPr lang="it-IT" dirty="0"/>
              <a:t>, with a </a:t>
            </a:r>
            <a:r>
              <a:rPr lang="it-IT" dirty="0" err="1"/>
              <a:t>correlation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RCS and the </a:t>
            </a:r>
            <a:r>
              <a:rPr lang="it-IT" dirty="0" err="1"/>
              <a:t>Mean</a:t>
            </a:r>
            <a:r>
              <a:rPr lang="it-IT" dirty="0"/>
              <a:t> </a:t>
            </a:r>
            <a:r>
              <a:rPr lang="it-IT" dirty="0" err="1"/>
              <a:t>difference</a:t>
            </a:r>
            <a:r>
              <a:rPr lang="it-IT" dirty="0"/>
              <a:t> in rating, r = .91.</a:t>
            </a:r>
          </a:p>
          <a:p>
            <a:pPr marL="0" indent="0">
              <a:buNone/>
            </a:pPr>
            <a:r>
              <a:rPr lang="it-IT" dirty="0" err="1"/>
              <a:t>Generally</a:t>
            </a:r>
            <a:r>
              <a:rPr lang="it-IT" dirty="0"/>
              <a:t> </a:t>
            </a:r>
            <a:r>
              <a:rPr lang="it-IT" dirty="0" err="1"/>
              <a:t>larger</a:t>
            </a:r>
            <a:r>
              <a:rPr lang="it-IT" dirty="0"/>
              <a:t> </a:t>
            </a:r>
            <a:r>
              <a:rPr lang="it-IT" dirty="0" err="1"/>
              <a:t>effect</a:t>
            </a:r>
            <a:r>
              <a:rPr lang="it-IT" dirty="0"/>
              <a:t> for </a:t>
            </a:r>
            <a:r>
              <a:rPr lang="it-IT" dirty="0" err="1"/>
              <a:t>conscientious</a:t>
            </a:r>
            <a:r>
              <a:rPr lang="it-IT" dirty="0"/>
              <a:t> (vs. </a:t>
            </a:r>
            <a:r>
              <a:rPr lang="it-IT" dirty="0" err="1"/>
              <a:t>unconscientious</a:t>
            </a:r>
            <a:r>
              <a:rPr lang="it-IT" dirty="0"/>
              <a:t>) </a:t>
            </a:r>
            <a:r>
              <a:rPr lang="it-IT" dirty="0" err="1"/>
              <a:t>goals</a:t>
            </a:r>
            <a:r>
              <a:rPr lang="it-IT" dirty="0"/>
              <a:t>. </a:t>
            </a:r>
            <a:r>
              <a:rPr lang="it-IT" dirty="0" err="1"/>
              <a:t>Only</a:t>
            </a:r>
            <a:r>
              <a:rPr lang="it-IT" dirty="0"/>
              <a:t> one («</a:t>
            </a:r>
            <a:r>
              <a:rPr lang="it-IT" dirty="0" err="1"/>
              <a:t>feel</a:t>
            </a:r>
            <a:r>
              <a:rPr lang="it-IT" dirty="0"/>
              <a:t> </a:t>
            </a:r>
            <a:r>
              <a:rPr lang="it-IT" dirty="0" err="1"/>
              <a:t>good</a:t>
            </a:r>
            <a:r>
              <a:rPr lang="it-IT" dirty="0"/>
              <a:t>») </a:t>
            </a:r>
            <a:r>
              <a:rPr lang="it-IT" dirty="0" err="1"/>
              <a:t>resulted</a:t>
            </a:r>
            <a:r>
              <a:rPr lang="it-IT" dirty="0"/>
              <a:t> in a </a:t>
            </a:r>
            <a:r>
              <a:rPr lang="it-IT" dirty="0" err="1"/>
              <a:t>nonsignificant</a:t>
            </a:r>
            <a:r>
              <a:rPr lang="it-IT" dirty="0"/>
              <a:t> </a:t>
            </a:r>
            <a:r>
              <a:rPr lang="it-IT" dirty="0" err="1"/>
              <a:t>result</a:t>
            </a:r>
            <a:r>
              <a:rPr lang="it-IT" dirty="0"/>
              <a:t>, </a:t>
            </a:r>
            <a:r>
              <a:rPr lang="it-IT" i="1" dirty="0"/>
              <a:t>t</a:t>
            </a:r>
            <a:r>
              <a:rPr lang="it-IT" dirty="0"/>
              <a:t>(298) = 1.54, p = .062, 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other</a:t>
            </a:r>
            <a:r>
              <a:rPr lang="it-IT" dirty="0"/>
              <a:t> </a:t>
            </a:r>
            <a:r>
              <a:rPr lang="it-IT" dirty="0" err="1"/>
              <a:t>p</a:t>
            </a:r>
            <a:r>
              <a:rPr lang="it-IT" i="1" dirty="0" err="1"/>
              <a:t>s</a:t>
            </a:r>
            <a:r>
              <a:rPr lang="it-IT" i="1" dirty="0"/>
              <a:t> </a:t>
            </a:r>
            <a:r>
              <a:rPr lang="it-IT" dirty="0"/>
              <a:t>&lt; .001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22</a:t>
            </a:fld>
            <a:endParaRPr lang="en-US" dirty="0"/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EF10E009-ECE4-495A-8D28-965C32D916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80866" y="1825625"/>
            <a:ext cx="4964268" cy="435133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2B5443B9-3361-4F41-BA87-7A63D0F8D893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2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44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Results</a:t>
            </a:r>
            <a:r>
              <a:rPr lang="it-IT" dirty="0"/>
              <a:t> 2 - </a:t>
            </a:r>
            <a:r>
              <a:rPr lang="it-IT" dirty="0" err="1"/>
              <a:t>equifinality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We performed 10 partially-overlapping-samples one-sided t-test (Derrick, Russ, </a:t>
            </a:r>
            <a:r>
              <a:rPr lang="en-US" dirty="0" err="1"/>
              <a:t>Toher</a:t>
            </a:r>
            <a:r>
              <a:rPr lang="en-US" dirty="0"/>
              <a:t>, &amp; White, 2017) for each goal class, to compare the score on Conscientiousness with the score on other poles of each trait. </a:t>
            </a:r>
          </a:p>
          <a:p>
            <a:pPr marL="0" indent="0">
              <a:buNone/>
            </a:pPr>
            <a:r>
              <a:rPr lang="en-US" b="1" dirty="0"/>
              <a:t>7 out of 11</a:t>
            </a:r>
            <a:r>
              <a:rPr lang="en-US" dirty="0"/>
              <a:t> conscientious goal classes were significantly more associated to conscientiousness than to any of the 10 poles of other traits.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BA8FEC8-F9D4-4A1C-B5C3-4073FE0B1618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2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9450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olo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Worst</a:t>
            </a:r>
            <a:r>
              <a:rPr lang="it-IT" dirty="0"/>
              <a:t> </a:t>
            </a:r>
            <a:r>
              <a:rPr lang="it-IT" dirty="0" err="1"/>
              <a:t>result</a:t>
            </a:r>
            <a:r>
              <a:rPr lang="it-IT" dirty="0"/>
              <a:t> for </a:t>
            </a:r>
            <a:r>
              <a:rPr lang="it-IT" dirty="0" err="1"/>
              <a:t>each</a:t>
            </a:r>
            <a:r>
              <a:rPr lang="it-IT" dirty="0"/>
              <a:t> class</a:t>
            </a:r>
          </a:p>
        </p:txBody>
      </p:sp>
      <p:graphicFrame>
        <p:nvGraphicFramePr>
          <p:cNvPr id="18" name="Segnaposto contenuto 1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2077435"/>
              </p:ext>
            </p:extLst>
          </p:nvPr>
        </p:nvGraphicFramePr>
        <p:xfrm>
          <a:off x="838200" y="1825625"/>
          <a:ext cx="10513905" cy="445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88679">
                  <a:extLst>
                    <a:ext uri="{9D8B030D-6E8A-4147-A177-3AD203B41FA5}">
                      <a16:colId xmlns:a16="http://schemas.microsoft.com/office/drawing/2014/main" val="2036463028"/>
                    </a:ext>
                  </a:extLst>
                </a:gridCol>
                <a:gridCol w="650585">
                  <a:extLst>
                    <a:ext uri="{9D8B030D-6E8A-4147-A177-3AD203B41FA5}">
                      <a16:colId xmlns:a16="http://schemas.microsoft.com/office/drawing/2014/main" val="3864279269"/>
                    </a:ext>
                  </a:extLst>
                </a:gridCol>
                <a:gridCol w="599081">
                  <a:extLst>
                    <a:ext uri="{9D8B030D-6E8A-4147-A177-3AD203B41FA5}">
                      <a16:colId xmlns:a16="http://schemas.microsoft.com/office/drawing/2014/main" val="1315850320"/>
                    </a:ext>
                  </a:extLst>
                </a:gridCol>
                <a:gridCol w="896269">
                  <a:extLst>
                    <a:ext uri="{9D8B030D-6E8A-4147-A177-3AD203B41FA5}">
                      <a16:colId xmlns:a16="http://schemas.microsoft.com/office/drawing/2014/main" val="3490056118"/>
                    </a:ext>
                  </a:extLst>
                </a:gridCol>
                <a:gridCol w="599081">
                  <a:extLst>
                    <a:ext uri="{9D8B030D-6E8A-4147-A177-3AD203B41FA5}">
                      <a16:colId xmlns:a16="http://schemas.microsoft.com/office/drawing/2014/main" val="2307153282"/>
                    </a:ext>
                  </a:extLst>
                </a:gridCol>
                <a:gridCol w="599081">
                  <a:extLst>
                    <a:ext uri="{9D8B030D-6E8A-4147-A177-3AD203B41FA5}">
                      <a16:colId xmlns:a16="http://schemas.microsoft.com/office/drawing/2014/main" val="2890779387"/>
                    </a:ext>
                  </a:extLst>
                </a:gridCol>
                <a:gridCol w="745685">
                  <a:extLst>
                    <a:ext uri="{9D8B030D-6E8A-4147-A177-3AD203B41FA5}">
                      <a16:colId xmlns:a16="http://schemas.microsoft.com/office/drawing/2014/main" val="2014433095"/>
                    </a:ext>
                  </a:extLst>
                </a:gridCol>
                <a:gridCol w="745685">
                  <a:extLst>
                    <a:ext uri="{9D8B030D-6E8A-4147-A177-3AD203B41FA5}">
                      <a16:colId xmlns:a16="http://schemas.microsoft.com/office/drawing/2014/main" val="2102471325"/>
                    </a:ext>
                  </a:extLst>
                </a:gridCol>
                <a:gridCol w="1289759">
                  <a:extLst>
                    <a:ext uri="{9D8B030D-6E8A-4147-A177-3AD203B41FA5}">
                      <a16:colId xmlns:a16="http://schemas.microsoft.com/office/drawing/2014/main" val="24660352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Conscientious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goals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M</a:t>
                      </a:r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SD</a:t>
                      </a:r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M</a:t>
                      </a:r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SD</a:t>
                      </a:r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t</a:t>
                      </a:r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df</a:t>
                      </a:r>
                      <a:endParaRPr lang="it-IT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</a:t>
                      </a:r>
                    </a:p>
                  </a:txBody>
                  <a:tcPr marL="104251" marR="104251"/>
                </a:tc>
                <a:extLst>
                  <a:ext uri="{0D108BD9-81ED-4DB2-BD59-A6C34878D82A}">
                    <a16:rowId xmlns:a16="http://schemas.microsoft.com/office/drawing/2014/main" val="1170063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/>
                        <a:t>Personal </a:t>
                      </a:r>
                      <a:r>
                        <a:rPr lang="it-IT" b="1" dirty="0" err="1"/>
                        <a:t>realization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6.30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1.06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O+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5.98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0.97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2.28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79.46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.012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3092440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/>
                        <a:t>Do </a:t>
                      </a:r>
                      <a:r>
                        <a:rPr lang="it-IT" b="1" dirty="0" err="1"/>
                        <a:t>something</a:t>
                      </a:r>
                      <a:r>
                        <a:rPr lang="it-IT" b="1" dirty="0"/>
                        <a:t> </a:t>
                      </a:r>
                      <a:r>
                        <a:rPr lang="it-IT" b="1" dirty="0" err="1"/>
                        <a:t>well</a:t>
                      </a:r>
                      <a:r>
                        <a:rPr lang="it-IT" b="1" dirty="0"/>
                        <a:t>, </a:t>
                      </a:r>
                      <a:r>
                        <a:rPr lang="it-IT" b="1" dirty="0" err="1"/>
                        <a:t>avoid</a:t>
                      </a:r>
                      <a:r>
                        <a:rPr lang="it-IT" b="1" baseline="0" dirty="0"/>
                        <a:t> </a:t>
                      </a:r>
                      <a:r>
                        <a:rPr lang="it-IT" b="1" baseline="0" dirty="0" err="1"/>
                        <a:t>mistakes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6.21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0.96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A-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3.58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1.57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12.45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63.95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&lt;.001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144812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Be </a:t>
                      </a:r>
                      <a:r>
                        <a:rPr lang="it-IT" dirty="0" err="1"/>
                        <a:t>trustworthy</a:t>
                      </a:r>
                      <a:endParaRPr lang="it-IT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6.05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1.04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H+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6.00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1.06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0.35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69.57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.360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260157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err="1"/>
                        <a:t>Safety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5.61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1.19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E+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5.05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1.93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2.2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68.63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.016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2692607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Personal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satisfaction</a:t>
                      </a:r>
                      <a:endParaRPr lang="it-IT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5.75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1.34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E-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5.75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1.19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85.57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.500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1317798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err="1"/>
                        <a:t>Have</a:t>
                      </a:r>
                      <a:r>
                        <a:rPr lang="it-IT" b="1" dirty="0"/>
                        <a:t> control</a:t>
                      </a:r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6.23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1.09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A-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3.68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2.05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9.34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62.48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u="none" strike="noStrike" dirty="0">
                          <a:effectLst/>
                        </a:rPr>
                        <a:t>&lt;.001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34336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Do </a:t>
                      </a:r>
                      <a:r>
                        <a:rPr lang="it-IT" dirty="0" err="1"/>
                        <a:t>good</a:t>
                      </a:r>
                      <a:r>
                        <a:rPr lang="it-IT" dirty="0"/>
                        <a:t> to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someone</a:t>
                      </a:r>
                      <a:r>
                        <a:rPr lang="it-IT" baseline="0" dirty="0"/>
                        <a:t>, </a:t>
                      </a:r>
                      <a:r>
                        <a:rPr lang="it-IT" baseline="0" dirty="0" err="1"/>
                        <a:t>avoid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hurting</a:t>
                      </a:r>
                      <a:endParaRPr lang="it-IT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5.39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1.30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X+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5.33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1.41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0.34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74.71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.368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3609785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err="1"/>
                        <a:t>Think</a:t>
                      </a:r>
                      <a:r>
                        <a:rPr lang="it-IT" b="1" dirty="0"/>
                        <a:t>, </a:t>
                      </a:r>
                      <a:r>
                        <a:rPr lang="it-IT" b="1" dirty="0" err="1"/>
                        <a:t>reflect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6.27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1.06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A-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3.37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1.73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12.39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63.89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u="none" strike="noStrike" dirty="0">
                          <a:effectLst/>
                        </a:rPr>
                        <a:t>&lt;.001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4099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err="1"/>
                        <a:t>Comply</a:t>
                      </a:r>
                      <a:r>
                        <a:rPr lang="it-IT" b="1" dirty="0"/>
                        <a:t> with </a:t>
                      </a:r>
                      <a:r>
                        <a:rPr lang="it-IT" b="1" dirty="0" err="1"/>
                        <a:t>rules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6.11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1.08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H+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5.79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1.26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1.84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65.79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.035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3609818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/>
                        <a:t>Demonstrate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something</a:t>
                      </a:r>
                      <a:r>
                        <a:rPr lang="it-IT" baseline="0" dirty="0"/>
                        <a:t> to </a:t>
                      </a:r>
                      <a:r>
                        <a:rPr lang="it-IT" baseline="0" dirty="0" err="1"/>
                        <a:t>others</a:t>
                      </a:r>
                      <a:endParaRPr lang="it-IT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5.44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1.43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H-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5.57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1.78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0.5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64.53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.308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3631860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err="1"/>
                        <a:t>Accomplish</a:t>
                      </a:r>
                      <a:r>
                        <a:rPr lang="it-IT" b="1" dirty="0"/>
                        <a:t> </a:t>
                      </a:r>
                      <a:r>
                        <a:rPr lang="it-IT" b="1" dirty="0" err="1"/>
                        <a:t>somethin</a:t>
                      </a:r>
                      <a:r>
                        <a:rPr lang="it-IT" b="1" baseline="0" dirty="0" err="1"/>
                        <a:t>g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6.57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0.83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u="none" strike="noStrike" dirty="0">
                          <a:effectLst/>
                        </a:rPr>
                        <a:t>A-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3.97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1.29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15.34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u="none" strike="noStrike" dirty="0">
                          <a:effectLst/>
                        </a:rPr>
                        <a:t>64.67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u="none" strike="noStrike" dirty="0">
                          <a:effectLst/>
                        </a:rPr>
                        <a:t>&lt;.001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859" marR="10859" marT="9525" marB="0" anchor="b"/>
                </a:tc>
                <a:extLst>
                  <a:ext uri="{0D108BD9-81ED-4DB2-BD59-A6C34878D82A}">
                    <a16:rowId xmlns:a16="http://schemas.microsoft.com/office/drawing/2014/main" val="107949824"/>
                  </a:ext>
                </a:extLst>
              </a:tr>
            </a:tbl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24</a:t>
            </a:fld>
            <a:endParaRPr lang="en-US" dirty="0"/>
          </a:p>
        </p:txBody>
      </p:sp>
      <p:graphicFrame>
        <p:nvGraphicFramePr>
          <p:cNvPr id="15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3313136"/>
              </p:ext>
            </p:extLst>
          </p:nvPr>
        </p:nvGraphicFramePr>
        <p:xfrm>
          <a:off x="-4857749" y="1690688"/>
          <a:ext cx="55626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62600">
                  <a:extLst>
                    <a:ext uri="{9D8B030D-6E8A-4147-A177-3AD203B41FA5}">
                      <a16:colId xmlns:a16="http://schemas.microsoft.com/office/drawing/2014/main" val="28328124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925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367630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6020F6-9205-4390-ABC8-92B8A7516CC9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2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1453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Study</a:t>
            </a:r>
            <a:r>
              <a:rPr lang="it-IT" dirty="0"/>
              <a:t> 3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err="1"/>
              <a:t>Does</a:t>
            </a:r>
            <a:r>
              <a:rPr lang="it-IT" dirty="0"/>
              <a:t> </a:t>
            </a:r>
            <a:r>
              <a:rPr lang="it-IT" dirty="0" err="1"/>
              <a:t>Conscientiousness</a:t>
            </a:r>
            <a:r>
              <a:rPr lang="it-IT" dirty="0"/>
              <a:t> </a:t>
            </a:r>
            <a:r>
              <a:rPr lang="it-IT" dirty="0" err="1"/>
              <a:t>predict</a:t>
            </a:r>
            <a:r>
              <a:rPr lang="it-IT" dirty="0"/>
              <a:t> the self-</a:t>
            </a:r>
            <a:r>
              <a:rPr lang="it-IT" dirty="0" err="1"/>
              <a:t>rated</a:t>
            </a:r>
            <a:r>
              <a:rPr lang="it-IT" dirty="0"/>
              <a:t> </a:t>
            </a:r>
            <a:r>
              <a:rPr lang="it-IT" dirty="0" err="1"/>
              <a:t>importance</a:t>
            </a:r>
            <a:r>
              <a:rPr lang="it-IT" dirty="0"/>
              <a:t> of </a:t>
            </a:r>
            <a:r>
              <a:rPr lang="it-IT" dirty="0" err="1"/>
              <a:t>each</a:t>
            </a:r>
            <a:r>
              <a:rPr lang="it-IT" dirty="0"/>
              <a:t> goal class?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N = 330 </a:t>
            </a:r>
            <a:r>
              <a:rPr lang="it-IT" dirty="0" err="1"/>
              <a:t>participants</a:t>
            </a:r>
            <a:r>
              <a:rPr lang="it-IT" dirty="0"/>
              <a:t> self-</a:t>
            </a:r>
            <a:r>
              <a:rPr lang="it-IT" dirty="0" err="1"/>
              <a:t>rated</a:t>
            </a:r>
            <a:r>
              <a:rPr lang="it-IT" dirty="0"/>
              <a:t> the </a:t>
            </a:r>
            <a:r>
              <a:rPr lang="it-IT" dirty="0" err="1"/>
              <a:t>importance</a:t>
            </a:r>
            <a:r>
              <a:rPr lang="it-IT" dirty="0"/>
              <a:t> of </a:t>
            </a:r>
            <a:r>
              <a:rPr lang="it-IT" dirty="0" err="1"/>
              <a:t>each</a:t>
            </a:r>
            <a:r>
              <a:rPr lang="it-IT" dirty="0"/>
              <a:t> goal class and </a:t>
            </a:r>
            <a:r>
              <a:rPr lang="it-IT" dirty="0" err="1"/>
              <a:t>filled</a:t>
            </a:r>
            <a:r>
              <a:rPr lang="it-IT" dirty="0"/>
              <a:t> in the HEXACO-60 </a:t>
            </a:r>
            <a:r>
              <a:rPr lang="it-IT" sz="1400" dirty="0"/>
              <a:t>(Ashton &amp; Lee, 2009) </a:t>
            </a:r>
            <a:r>
              <a:rPr lang="it-IT" dirty="0"/>
              <a:t>and the BFI2 </a:t>
            </a:r>
            <a:r>
              <a:rPr lang="it-IT" sz="1400" dirty="0"/>
              <a:t>(</a:t>
            </a:r>
            <a:r>
              <a:rPr lang="it-IT" sz="1400" dirty="0" err="1"/>
              <a:t>Soto</a:t>
            </a:r>
            <a:r>
              <a:rPr lang="it-IT" sz="1400" dirty="0"/>
              <a:t> &amp; John, 2017)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/>
              <a:t>Multiple </a:t>
            </a:r>
            <a:r>
              <a:rPr lang="it-IT" b="1" dirty="0" err="1"/>
              <a:t>regressions</a:t>
            </a:r>
            <a:r>
              <a:rPr lang="it-IT" b="1" dirty="0"/>
              <a:t> </a:t>
            </a:r>
            <a:r>
              <a:rPr lang="it-IT" dirty="0"/>
              <a:t>to check </a:t>
            </a:r>
            <a:r>
              <a:rPr lang="it-IT" dirty="0" err="1"/>
              <a:t>wether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goal’s</a:t>
            </a:r>
            <a:r>
              <a:rPr lang="it-IT" dirty="0"/>
              <a:t> </a:t>
            </a:r>
            <a:r>
              <a:rPr lang="it-IT" dirty="0" err="1"/>
              <a:t>importance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uniquely</a:t>
            </a:r>
            <a:r>
              <a:rPr lang="it-IT" dirty="0"/>
              <a:t> </a:t>
            </a:r>
            <a:r>
              <a:rPr lang="it-IT" dirty="0" err="1"/>
              <a:t>predicted</a:t>
            </a:r>
            <a:r>
              <a:rPr lang="it-IT" dirty="0"/>
              <a:t> by </a:t>
            </a:r>
            <a:r>
              <a:rPr lang="it-IT" dirty="0" err="1"/>
              <a:t>conscientiousness</a:t>
            </a:r>
            <a:r>
              <a:rPr lang="it-IT" dirty="0"/>
              <a:t>, </a:t>
            </a:r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dirty="0" err="1"/>
              <a:t>controlling</a:t>
            </a:r>
            <a:r>
              <a:rPr lang="it-IT" dirty="0"/>
              <a:t> for </a:t>
            </a:r>
            <a:r>
              <a:rPr lang="it-IT" dirty="0" err="1"/>
              <a:t>other</a:t>
            </a:r>
            <a:r>
              <a:rPr lang="it-IT" dirty="0"/>
              <a:t> traits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52F7220-AFE0-4C86-9365-B59B1552B323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3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1364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Conscientious</a:t>
            </a:r>
            <a:r>
              <a:rPr lang="it-IT" dirty="0"/>
              <a:t> </a:t>
            </a:r>
            <a:r>
              <a:rPr lang="it-IT" dirty="0" err="1"/>
              <a:t>Goals</a:t>
            </a:r>
            <a:r>
              <a:rPr lang="it-IT" dirty="0"/>
              <a:t> ~ HEXACO</a:t>
            </a:r>
            <a:br>
              <a:rPr lang="it-IT" dirty="0"/>
            </a:br>
            <a:r>
              <a:rPr lang="it-IT" sz="2000" dirty="0" err="1"/>
              <a:t>Results</a:t>
            </a:r>
            <a:r>
              <a:rPr lang="it-IT" sz="2000" dirty="0"/>
              <a:t> are </a:t>
            </a:r>
            <a:r>
              <a:rPr lang="it-IT" sz="2000" dirty="0" err="1"/>
              <a:t>close</a:t>
            </a:r>
            <a:r>
              <a:rPr lang="it-IT" sz="2000" dirty="0"/>
              <a:t> to </a:t>
            </a:r>
            <a:r>
              <a:rPr lang="it-IT" sz="2000" dirty="0" err="1"/>
              <a:t>those</a:t>
            </a:r>
            <a:r>
              <a:rPr lang="it-IT" sz="2000" dirty="0"/>
              <a:t> of </a:t>
            </a:r>
            <a:r>
              <a:rPr lang="it-IT" sz="2000" dirty="0" err="1"/>
              <a:t>Study</a:t>
            </a:r>
            <a:r>
              <a:rPr lang="it-IT" sz="2000" dirty="0"/>
              <a:t> 2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26</a:t>
            </a:fld>
            <a:endParaRPr lang="en-US" dirty="0"/>
          </a:p>
        </p:txBody>
      </p:sp>
      <p:graphicFrame>
        <p:nvGraphicFramePr>
          <p:cNvPr id="5" name="Segnaposto contenut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5878821"/>
              </p:ext>
            </p:extLst>
          </p:nvPr>
        </p:nvGraphicFramePr>
        <p:xfrm>
          <a:off x="611837" y="1906270"/>
          <a:ext cx="10741963" cy="445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38339">
                  <a:extLst>
                    <a:ext uri="{9D8B030D-6E8A-4147-A177-3AD203B41FA5}">
                      <a16:colId xmlns:a16="http://schemas.microsoft.com/office/drawing/2014/main" val="2036463028"/>
                    </a:ext>
                  </a:extLst>
                </a:gridCol>
                <a:gridCol w="974510">
                  <a:extLst>
                    <a:ext uri="{9D8B030D-6E8A-4147-A177-3AD203B41FA5}">
                      <a16:colId xmlns:a16="http://schemas.microsoft.com/office/drawing/2014/main" val="3864279269"/>
                    </a:ext>
                  </a:extLst>
                </a:gridCol>
                <a:gridCol w="1058137">
                  <a:extLst>
                    <a:ext uri="{9D8B030D-6E8A-4147-A177-3AD203B41FA5}">
                      <a16:colId xmlns:a16="http://schemas.microsoft.com/office/drawing/2014/main" val="1315850320"/>
                    </a:ext>
                  </a:extLst>
                </a:gridCol>
                <a:gridCol w="974510">
                  <a:extLst>
                    <a:ext uri="{9D8B030D-6E8A-4147-A177-3AD203B41FA5}">
                      <a16:colId xmlns:a16="http://schemas.microsoft.com/office/drawing/2014/main" val="3490056118"/>
                    </a:ext>
                  </a:extLst>
                </a:gridCol>
                <a:gridCol w="762883">
                  <a:extLst>
                    <a:ext uri="{9D8B030D-6E8A-4147-A177-3AD203B41FA5}">
                      <a16:colId xmlns:a16="http://schemas.microsoft.com/office/drawing/2014/main" val="2307153282"/>
                    </a:ext>
                  </a:extLst>
                </a:gridCol>
                <a:gridCol w="974510">
                  <a:extLst>
                    <a:ext uri="{9D8B030D-6E8A-4147-A177-3AD203B41FA5}">
                      <a16:colId xmlns:a16="http://schemas.microsoft.com/office/drawing/2014/main" val="2890779387"/>
                    </a:ext>
                  </a:extLst>
                </a:gridCol>
                <a:gridCol w="874825">
                  <a:extLst>
                    <a:ext uri="{9D8B030D-6E8A-4147-A177-3AD203B41FA5}">
                      <a16:colId xmlns:a16="http://schemas.microsoft.com/office/drawing/2014/main" val="2014433095"/>
                    </a:ext>
                  </a:extLst>
                </a:gridCol>
                <a:gridCol w="984249">
                  <a:extLst>
                    <a:ext uri="{9D8B030D-6E8A-4147-A177-3AD203B41FA5}">
                      <a16:colId xmlns:a16="http://schemas.microsoft.com/office/drawing/2014/main" val="5367773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Conscientious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goals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R</a:t>
                      </a:r>
                      <a:r>
                        <a:rPr lang="it-IT" baseline="30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0063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/>
                        <a:t>Personal </a:t>
                      </a:r>
                      <a:r>
                        <a:rPr lang="it-IT" b="1" dirty="0" err="1"/>
                        <a:t>realization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0.16***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-0.17***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0.01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-0.04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-0.10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0.08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0.07***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92440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/>
                        <a:t>Do </a:t>
                      </a:r>
                      <a:r>
                        <a:rPr lang="it-IT" b="1" dirty="0" err="1"/>
                        <a:t>something</a:t>
                      </a:r>
                      <a:r>
                        <a:rPr lang="it-IT" b="1" dirty="0"/>
                        <a:t> </a:t>
                      </a:r>
                      <a:r>
                        <a:rPr lang="it-IT" b="1" dirty="0" err="1"/>
                        <a:t>well</a:t>
                      </a:r>
                      <a:r>
                        <a:rPr lang="it-IT" b="1" dirty="0"/>
                        <a:t>, </a:t>
                      </a:r>
                      <a:r>
                        <a:rPr lang="it-IT" b="1" dirty="0" err="1"/>
                        <a:t>avoid</a:t>
                      </a:r>
                      <a:r>
                        <a:rPr lang="it-IT" b="1" baseline="0" dirty="0"/>
                        <a:t> </a:t>
                      </a:r>
                      <a:r>
                        <a:rPr lang="it-IT" b="1" baseline="0" dirty="0" err="1"/>
                        <a:t>mistakes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0.39***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-0.09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0.03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0.03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0.07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0.15***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4812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Be </a:t>
                      </a:r>
                      <a:r>
                        <a:rPr lang="it-IT" dirty="0" err="1"/>
                        <a:t>trustworthy</a:t>
                      </a:r>
                      <a:endParaRPr lang="it-IT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0.11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-0.04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0.06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0.09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0.02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0.07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0.03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157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err="1"/>
                        <a:t>Safety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0.18***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-0.02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0.32***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-0.03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0.16***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-0.07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0.16***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92607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Personal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satisfaction</a:t>
                      </a:r>
                      <a:endParaRPr lang="it-IT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0.06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-0.10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0.01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0.16*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0.02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0.12*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0.05**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17798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err="1"/>
                        <a:t>Have</a:t>
                      </a:r>
                      <a:r>
                        <a:rPr lang="it-IT" b="1" dirty="0"/>
                        <a:t> control</a:t>
                      </a:r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0.30***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-0.12*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0.05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-0.10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0.00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-0.09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0.12***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336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Do </a:t>
                      </a:r>
                      <a:r>
                        <a:rPr lang="it-IT" dirty="0" err="1"/>
                        <a:t>good</a:t>
                      </a:r>
                      <a:r>
                        <a:rPr lang="it-IT" dirty="0"/>
                        <a:t> to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someone</a:t>
                      </a:r>
                      <a:r>
                        <a:rPr lang="it-IT" baseline="0" dirty="0"/>
                        <a:t>, </a:t>
                      </a:r>
                      <a:r>
                        <a:rPr lang="it-IT" baseline="0" dirty="0" err="1"/>
                        <a:t>avoid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hurting</a:t>
                      </a:r>
                      <a:endParaRPr lang="it-IT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0.04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0.27***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0.23***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0.08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0.17***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0.14***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0.24***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9785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err="1"/>
                        <a:t>Think</a:t>
                      </a:r>
                      <a:r>
                        <a:rPr lang="it-IT" b="1" dirty="0"/>
                        <a:t>, </a:t>
                      </a:r>
                      <a:r>
                        <a:rPr lang="it-IT" b="1" dirty="0" err="1"/>
                        <a:t>reflect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0.19***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0.01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-0.04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-0.08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0.02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0.03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0.04*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99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err="1"/>
                        <a:t>Comply</a:t>
                      </a:r>
                      <a:r>
                        <a:rPr lang="it-IT" b="1" dirty="0"/>
                        <a:t> with </a:t>
                      </a:r>
                      <a:r>
                        <a:rPr lang="it-IT" b="1" dirty="0" err="1"/>
                        <a:t>rules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0.26***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0.10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0.09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-0.09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0.20***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-0.08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0.15***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09818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/>
                        <a:t>Demonstrate</a:t>
                      </a:r>
                      <a:r>
                        <a:rPr lang="it-IT" baseline="0" dirty="0"/>
                        <a:t> </a:t>
                      </a:r>
                      <a:r>
                        <a:rPr lang="it-IT" baseline="0" dirty="0" err="1"/>
                        <a:t>something</a:t>
                      </a:r>
                      <a:r>
                        <a:rPr lang="it-IT" baseline="0" dirty="0"/>
                        <a:t> to </a:t>
                      </a:r>
                      <a:r>
                        <a:rPr lang="it-IT" baseline="0" dirty="0" err="1"/>
                        <a:t>others</a:t>
                      </a:r>
                      <a:endParaRPr lang="it-IT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0.08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-0.15*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0.12*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-0.06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0.11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0.01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0.04*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318609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err="1"/>
                        <a:t>Accomplish</a:t>
                      </a:r>
                      <a:r>
                        <a:rPr lang="it-IT" b="1" dirty="0"/>
                        <a:t> </a:t>
                      </a:r>
                      <a:r>
                        <a:rPr lang="it-IT" b="1" dirty="0" err="1"/>
                        <a:t>somethin</a:t>
                      </a:r>
                      <a:r>
                        <a:rPr lang="it-IT" b="1" baseline="0" dirty="0" err="1"/>
                        <a:t>g</a:t>
                      </a:r>
                      <a:endParaRPr lang="it-IT" b="1" dirty="0"/>
                    </a:p>
                  </a:txBody>
                  <a:tcPr marL="104251" marR="104251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1" u="none" strike="noStrike" dirty="0">
                          <a:effectLst/>
                        </a:rPr>
                        <a:t>0.22***</a:t>
                      </a:r>
                      <a:endParaRPr lang="it-IT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0.02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0.10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0.03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>
                          <a:effectLst/>
                        </a:rPr>
                        <a:t>0.02 </a:t>
                      </a:r>
                      <a:endParaRPr lang="it-IT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0.09 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0.07***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7949824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C15A860E-A17B-4BE9-9050-CE15FF90E3ED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3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3614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Study</a:t>
            </a:r>
            <a:r>
              <a:rPr lang="it-IT" dirty="0"/>
              <a:t> 4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dirty="0" err="1"/>
              <a:t>Aims</a:t>
            </a:r>
            <a:r>
              <a:rPr lang="it-IT" dirty="0"/>
              <a:t>:</a:t>
            </a:r>
          </a:p>
          <a:p>
            <a:pPr marL="514350" indent="-514350">
              <a:buAutoNum type="arabicParenR"/>
            </a:pPr>
            <a:r>
              <a:rPr lang="it-IT" dirty="0" err="1"/>
              <a:t>Generating</a:t>
            </a:r>
            <a:r>
              <a:rPr lang="it-IT" dirty="0"/>
              <a:t> a large set of </a:t>
            </a:r>
            <a:r>
              <a:rPr lang="it-IT" dirty="0" err="1"/>
              <a:t>conscientious</a:t>
            </a:r>
            <a:r>
              <a:rPr lang="it-IT" dirty="0"/>
              <a:t> </a:t>
            </a:r>
            <a:r>
              <a:rPr lang="it-IT" dirty="0" err="1"/>
              <a:t>goals</a:t>
            </a:r>
            <a:endParaRPr lang="it-IT" dirty="0"/>
          </a:p>
          <a:p>
            <a:pPr marL="514350" indent="-514350">
              <a:buAutoNum type="arabicParenR"/>
            </a:pPr>
            <a:r>
              <a:rPr lang="it-IT" dirty="0" err="1"/>
              <a:t>Inspecting</a:t>
            </a:r>
            <a:r>
              <a:rPr lang="it-IT" dirty="0"/>
              <a:t> </a:t>
            </a:r>
            <a:r>
              <a:rPr lang="it-IT" dirty="0" err="1"/>
              <a:t>connections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dirty="0" err="1"/>
              <a:t>goals</a:t>
            </a:r>
            <a:r>
              <a:rPr lang="it-IT" dirty="0"/>
              <a:t>, </a:t>
            </a:r>
            <a:r>
              <a:rPr lang="it-IT" dirty="0" err="1"/>
              <a:t>conscientiousness</a:t>
            </a:r>
            <a:r>
              <a:rPr lang="it-IT" dirty="0"/>
              <a:t> and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facets</a:t>
            </a:r>
            <a:endParaRPr lang="it-IT" dirty="0"/>
          </a:p>
          <a:p>
            <a:pPr marL="514350" indent="-514350">
              <a:buAutoNum type="arabicParenR"/>
            </a:pPr>
            <a:endParaRPr lang="it-IT" dirty="0"/>
          </a:p>
          <a:p>
            <a:pPr marL="0" indent="0">
              <a:buNone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generated</a:t>
            </a:r>
            <a:r>
              <a:rPr lang="it-IT" dirty="0"/>
              <a:t> </a:t>
            </a:r>
            <a:r>
              <a:rPr lang="it-IT" b="1" dirty="0"/>
              <a:t>56 </a:t>
            </a:r>
            <a:r>
              <a:rPr lang="it-IT" b="1" dirty="0" err="1"/>
              <a:t>goals</a:t>
            </a:r>
            <a:r>
              <a:rPr lang="it-IT" dirty="0"/>
              <a:t>, 8 for </a:t>
            </a:r>
            <a:r>
              <a:rPr lang="it-IT" dirty="0" err="1"/>
              <a:t>each</a:t>
            </a:r>
            <a:r>
              <a:rPr lang="it-IT" dirty="0"/>
              <a:t> class.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N = 221 </a:t>
            </a:r>
            <a:r>
              <a:rPr lang="it-IT" dirty="0" err="1"/>
              <a:t>participants</a:t>
            </a:r>
            <a:r>
              <a:rPr lang="it-IT" dirty="0"/>
              <a:t> </a:t>
            </a:r>
            <a:r>
              <a:rPr lang="it-IT" dirty="0" err="1"/>
              <a:t>rated</a:t>
            </a:r>
            <a:r>
              <a:rPr lang="it-IT" dirty="0"/>
              <a:t> the </a:t>
            </a:r>
            <a:r>
              <a:rPr lang="it-IT" dirty="0" err="1"/>
              <a:t>extent</a:t>
            </a:r>
            <a:r>
              <a:rPr lang="it-IT" dirty="0"/>
              <a:t> to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goal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important</a:t>
            </a:r>
            <a:r>
              <a:rPr lang="it-IT" dirty="0"/>
              <a:t> to </a:t>
            </a:r>
            <a:r>
              <a:rPr lang="it-IT" dirty="0" err="1"/>
              <a:t>them</a:t>
            </a:r>
            <a:r>
              <a:rPr lang="it-IT" dirty="0"/>
              <a:t>. </a:t>
            </a:r>
          </a:p>
          <a:p>
            <a:pPr marL="0" indent="0">
              <a:buNone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assessed</a:t>
            </a:r>
            <a:r>
              <a:rPr lang="it-IT" dirty="0"/>
              <a:t> </a:t>
            </a:r>
            <a:r>
              <a:rPr lang="it-IT" dirty="0" err="1"/>
              <a:t>three</a:t>
            </a:r>
            <a:r>
              <a:rPr lang="it-IT" dirty="0"/>
              <a:t> </a:t>
            </a:r>
            <a:r>
              <a:rPr lang="it-IT" dirty="0" err="1"/>
              <a:t>main</a:t>
            </a:r>
            <a:r>
              <a:rPr lang="it-IT" dirty="0"/>
              <a:t> </a:t>
            </a:r>
            <a:r>
              <a:rPr lang="it-IT" dirty="0" err="1"/>
              <a:t>conscientiousness</a:t>
            </a:r>
            <a:r>
              <a:rPr lang="it-IT" dirty="0"/>
              <a:t> </a:t>
            </a:r>
            <a:r>
              <a:rPr lang="it-IT" dirty="0" err="1"/>
              <a:t>facets</a:t>
            </a:r>
            <a:r>
              <a:rPr lang="it-IT" dirty="0"/>
              <a:t>, </a:t>
            </a:r>
            <a:r>
              <a:rPr lang="it-IT" b="1" dirty="0" err="1"/>
              <a:t>INDustriousness</a:t>
            </a:r>
            <a:r>
              <a:rPr lang="it-IT" dirty="0"/>
              <a:t>, </a:t>
            </a:r>
            <a:r>
              <a:rPr lang="it-IT" b="1" dirty="0" err="1"/>
              <a:t>ORDerliness</a:t>
            </a:r>
            <a:r>
              <a:rPr lang="it-IT" dirty="0"/>
              <a:t>, and </a:t>
            </a:r>
            <a:r>
              <a:rPr lang="it-IT" b="1" dirty="0" err="1"/>
              <a:t>IMpulse</a:t>
            </a:r>
            <a:r>
              <a:rPr lang="it-IT" b="1" dirty="0"/>
              <a:t> Control </a:t>
            </a:r>
            <a:r>
              <a:rPr lang="it-IT" dirty="0"/>
              <a:t>(</a:t>
            </a:r>
            <a:r>
              <a:rPr lang="it-IT" dirty="0" err="1"/>
              <a:t>mirroring</a:t>
            </a:r>
            <a:r>
              <a:rPr lang="it-IT" dirty="0"/>
              <a:t> Costantini &amp; Perugini, 2016)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well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the HEXACO traits (Ashton &amp; Lee, 2009).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27</a:t>
            </a:fld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C15EBA1-C34F-4847-8F13-C6F08F9E22C8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4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1502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BEAAFF-EA9E-4D0D-B895-DCB8D2B69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791E96-6FC2-4E38-BD92-330F660EF4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In the one-</a:t>
            </a:r>
            <a:r>
              <a:rPr lang="it-IT" dirty="0" err="1"/>
              <a:t>factor</a:t>
            </a:r>
            <a:r>
              <a:rPr lang="it-IT" dirty="0"/>
              <a:t> </a:t>
            </a:r>
            <a:r>
              <a:rPr lang="it-IT" dirty="0" err="1"/>
              <a:t>solution</a:t>
            </a:r>
            <a:r>
              <a:rPr lang="it-IT" dirty="0"/>
              <a:t>, </a:t>
            </a:r>
            <a:r>
              <a:rPr lang="it-IT" dirty="0" err="1"/>
              <a:t>loadings</a:t>
            </a:r>
            <a:r>
              <a:rPr lang="it-IT" dirty="0"/>
              <a:t> </a:t>
            </a:r>
            <a:r>
              <a:rPr lang="it-IT" dirty="0" err="1"/>
              <a:t>ranged</a:t>
            </a:r>
            <a:r>
              <a:rPr lang="it-IT" dirty="0"/>
              <a:t> from .22 to .69 (M = .52).</a:t>
            </a:r>
          </a:p>
          <a:p>
            <a:pPr marL="0" indent="0">
              <a:buNone/>
            </a:pPr>
            <a:r>
              <a:rPr lang="it-IT" dirty="0" err="1"/>
              <a:t>Parallel</a:t>
            </a:r>
            <a:r>
              <a:rPr lang="it-IT" dirty="0"/>
              <a:t> </a:t>
            </a:r>
            <a:r>
              <a:rPr lang="it-IT" dirty="0" err="1"/>
              <a:t>analysis</a:t>
            </a:r>
            <a:r>
              <a:rPr lang="it-IT" dirty="0"/>
              <a:t> </a:t>
            </a:r>
            <a:r>
              <a:rPr lang="it-IT" dirty="0" err="1"/>
              <a:t>suggested</a:t>
            </a:r>
            <a:r>
              <a:rPr lang="it-IT" dirty="0"/>
              <a:t> a </a:t>
            </a:r>
            <a:r>
              <a:rPr lang="it-IT" dirty="0" err="1"/>
              <a:t>five-factor</a:t>
            </a:r>
            <a:r>
              <a:rPr lang="it-IT" dirty="0"/>
              <a:t> </a:t>
            </a:r>
            <a:r>
              <a:rPr lang="it-IT" dirty="0" err="1"/>
              <a:t>structure</a:t>
            </a:r>
            <a:r>
              <a:rPr lang="it-IT" dirty="0"/>
              <a:t>.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4FD143C6-A3FD-43A8-BA76-EFA1E42171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974848"/>
            <a:ext cx="5181600" cy="4052891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2C138E0-AFC7-4518-8EF0-EA3EDEAFC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28</a:t>
            </a:fld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5F4EB10-C485-4446-BF99-9DF91FACCFE9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4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7463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C908DEA-07D8-43E6-84C3-FC0A1CED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29</a:t>
            </a:fld>
            <a:endParaRPr lang="en-US" dirty="0"/>
          </a:p>
        </p:txBody>
      </p:sp>
      <p:graphicFrame>
        <p:nvGraphicFramePr>
          <p:cNvPr id="21" name="Tabella 20">
            <a:extLst>
              <a:ext uri="{FF2B5EF4-FFF2-40B4-BE49-F238E27FC236}">
                <a16:creationId xmlns:a16="http://schemas.microsoft.com/office/drawing/2014/main" id="{359A5F26-499E-4788-8E12-B5DDC2A399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187467"/>
              </p:ext>
            </p:extLst>
          </p:nvPr>
        </p:nvGraphicFramePr>
        <p:xfrm>
          <a:off x="2095500" y="66086"/>
          <a:ext cx="7986550" cy="634405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087711">
                  <a:extLst>
                    <a:ext uri="{9D8B030D-6E8A-4147-A177-3AD203B41FA5}">
                      <a16:colId xmlns:a16="http://schemas.microsoft.com/office/drawing/2014/main" val="2775213913"/>
                    </a:ext>
                  </a:extLst>
                </a:gridCol>
                <a:gridCol w="836430">
                  <a:extLst>
                    <a:ext uri="{9D8B030D-6E8A-4147-A177-3AD203B41FA5}">
                      <a16:colId xmlns:a16="http://schemas.microsoft.com/office/drawing/2014/main" val="1296500910"/>
                    </a:ext>
                  </a:extLst>
                </a:gridCol>
                <a:gridCol w="688030">
                  <a:extLst>
                    <a:ext uri="{9D8B030D-6E8A-4147-A177-3AD203B41FA5}">
                      <a16:colId xmlns:a16="http://schemas.microsoft.com/office/drawing/2014/main" val="1147040027"/>
                    </a:ext>
                  </a:extLst>
                </a:gridCol>
                <a:gridCol w="688030">
                  <a:extLst>
                    <a:ext uri="{9D8B030D-6E8A-4147-A177-3AD203B41FA5}">
                      <a16:colId xmlns:a16="http://schemas.microsoft.com/office/drawing/2014/main" val="383006250"/>
                    </a:ext>
                  </a:extLst>
                </a:gridCol>
                <a:gridCol w="688030">
                  <a:extLst>
                    <a:ext uri="{9D8B030D-6E8A-4147-A177-3AD203B41FA5}">
                      <a16:colId xmlns:a16="http://schemas.microsoft.com/office/drawing/2014/main" val="1589035517"/>
                    </a:ext>
                  </a:extLst>
                </a:gridCol>
                <a:gridCol w="998319">
                  <a:extLst>
                    <a:ext uri="{9D8B030D-6E8A-4147-A177-3AD203B41FA5}">
                      <a16:colId xmlns:a16="http://schemas.microsoft.com/office/drawing/2014/main" val="3686770183"/>
                    </a:ext>
                  </a:extLst>
                </a:gridCol>
              </a:tblGrid>
              <a:tr h="768975"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Personal </a:t>
                      </a:r>
                      <a:r>
                        <a:rPr lang="it-IT" sz="1200" u="none" strike="noStrike" dirty="0" err="1">
                          <a:effectLst/>
                        </a:rPr>
                        <a:t>Realization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Have</a:t>
                      </a:r>
                      <a:r>
                        <a:rPr lang="it-IT" sz="1200" u="none" strike="noStrike" dirty="0">
                          <a:effectLst/>
                        </a:rPr>
                        <a:t> control / </a:t>
                      </a:r>
                      <a:r>
                        <a:rPr lang="it-IT" sz="1200" u="none" strike="noStrike" dirty="0" err="1">
                          <a:effectLst/>
                        </a:rPr>
                        <a:t>Avoid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mistakes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Comply</a:t>
                      </a:r>
                      <a:r>
                        <a:rPr lang="it-IT" sz="1200" u="none" strike="noStrike" dirty="0">
                          <a:effectLst/>
                        </a:rPr>
                        <a:t> with </a:t>
                      </a:r>
                      <a:r>
                        <a:rPr lang="it-IT" sz="1200" u="none" strike="noStrike" dirty="0" err="1">
                          <a:effectLst/>
                        </a:rPr>
                        <a:t>rules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Safety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Accomplish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something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49550225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Achieve good results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.79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066681114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Be successful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.69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-.21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729101485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Get the most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.67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127989817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Achieve results at school, academia or work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.63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704557462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Do what I do at best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.63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105595181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Overcome myself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.58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1385179080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Do an excellent job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767256061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Realize myself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153534605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Do everything in the best possible way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698883750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Keep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everything</a:t>
                      </a:r>
                      <a:r>
                        <a:rPr lang="it-IT" sz="1200" u="none" strike="noStrike" dirty="0">
                          <a:effectLst/>
                        </a:rPr>
                        <a:t> under control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.77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1043195581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Have</a:t>
                      </a:r>
                      <a:r>
                        <a:rPr lang="it-IT" sz="1200" u="none" strike="noStrike" dirty="0">
                          <a:effectLst/>
                        </a:rPr>
                        <a:t> full control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.77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393040041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Have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everything</a:t>
                      </a:r>
                      <a:r>
                        <a:rPr lang="it-IT" sz="1200" u="none" strike="noStrike" dirty="0">
                          <a:effectLst/>
                        </a:rPr>
                        <a:t> in control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.71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1660376226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Do </a:t>
                      </a:r>
                      <a:r>
                        <a:rPr lang="it-IT" sz="1200" u="none" strike="noStrike" dirty="0" err="1">
                          <a:effectLst/>
                        </a:rPr>
                        <a:t>not</a:t>
                      </a:r>
                      <a:r>
                        <a:rPr lang="it-IT" sz="1200" u="none" strike="noStrike" dirty="0">
                          <a:effectLst/>
                        </a:rPr>
                        <a:t> make </a:t>
                      </a:r>
                      <a:r>
                        <a:rPr lang="it-IT" sz="1200" u="none" strike="noStrike" dirty="0" err="1">
                          <a:effectLst/>
                        </a:rPr>
                        <a:t>mistakes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669331975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Control a situation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.55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986753448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Don't</a:t>
                      </a:r>
                      <a:r>
                        <a:rPr lang="it-IT" sz="1200" u="none" strike="noStrike" dirty="0">
                          <a:effectLst/>
                        </a:rPr>
                        <a:t> miss </a:t>
                      </a:r>
                      <a:r>
                        <a:rPr lang="it-IT" sz="1200" u="none" strike="noStrike" dirty="0" err="1">
                          <a:effectLst/>
                        </a:rPr>
                        <a:t>any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detail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81825043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Avoid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making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mistakes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195558789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Don't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mess</a:t>
                      </a:r>
                      <a:r>
                        <a:rPr lang="it-IT" sz="1200" u="none" strike="noStrike" dirty="0">
                          <a:effectLst/>
                        </a:rPr>
                        <a:t> up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724100811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Avoid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chaos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-.22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779367579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Avoid oversights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985575602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Evaluate all options before making a decision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679850442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Not leaving anything to chance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09209373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Follow the rules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.74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359435349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Follow the law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.70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61432376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Act according to the rules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.66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85556445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Avoid breaking rules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.64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871916197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Respect an authority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.28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994131412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Do everything within the time planned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.55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-.27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.24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162179369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Do not break the mold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-.34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117193216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Avoid Risks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580996945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ED06760D-5822-46CD-8494-09340DF38204}"/>
              </a:ext>
            </a:extLst>
          </p:cNvPr>
          <p:cNvSpPr/>
          <p:nvPr/>
        </p:nvSpPr>
        <p:spPr>
          <a:xfrm>
            <a:off x="6136099" y="837156"/>
            <a:ext cx="320842" cy="17325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1F636EA-0ABF-4C76-88AF-C91994826030}"/>
              </a:ext>
            </a:extLst>
          </p:cNvPr>
          <p:cNvSpPr/>
          <p:nvPr/>
        </p:nvSpPr>
        <p:spPr>
          <a:xfrm>
            <a:off x="6982322" y="2553661"/>
            <a:ext cx="320842" cy="23501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44B865E4-A21F-49BF-90BF-186F9057FD43}"/>
              </a:ext>
            </a:extLst>
          </p:cNvPr>
          <p:cNvSpPr/>
          <p:nvPr/>
        </p:nvSpPr>
        <p:spPr>
          <a:xfrm>
            <a:off x="7648069" y="4863725"/>
            <a:ext cx="320842" cy="160931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3DA7FE7F-6D4D-47AC-A88A-0987731A16D3}"/>
              </a:ext>
            </a:extLst>
          </p:cNvPr>
          <p:cNvSpPr/>
          <p:nvPr/>
        </p:nvSpPr>
        <p:spPr>
          <a:xfrm>
            <a:off x="6122062" y="76808"/>
            <a:ext cx="860260" cy="7603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55929A5-D608-4842-AB55-3095DEF1BE9E}"/>
              </a:ext>
            </a:extLst>
          </p:cNvPr>
          <p:cNvSpPr/>
          <p:nvPr/>
        </p:nvSpPr>
        <p:spPr>
          <a:xfrm>
            <a:off x="6962266" y="76807"/>
            <a:ext cx="685804" cy="7603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3FC86A0E-753A-446B-B5B6-3526335E4C4D}"/>
              </a:ext>
            </a:extLst>
          </p:cNvPr>
          <p:cNvSpPr/>
          <p:nvPr/>
        </p:nvSpPr>
        <p:spPr>
          <a:xfrm>
            <a:off x="7648069" y="66086"/>
            <a:ext cx="740945" cy="7710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94D1FCC1-FA7D-4904-B209-BC717E2D59B5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4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5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  <p:bldP spid="10" grpId="0" animBg="1"/>
      <p:bldP spid="11" grpId="0" animBg="1"/>
      <p:bldP spid="11" grpId="1" animBg="1"/>
      <p:bldP spid="12" grpId="0" animBg="1"/>
      <p:bldP spid="12" grpId="1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4A492AC6-60F2-4652-9002-DCAE1817F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Correspondence</a:t>
            </a:r>
            <a:endParaRPr lang="it-IT" dirty="0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65304741-F01B-4713-9F62-A84CA130A81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"N</a:t>
            </a:r>
            <a:r>
              <a:rPr lang="en-US" dirty="0"/>
              <a:t>either life experiences nor culture are supposed to affect traits "</a:t>
            </a:r>
          </a:p>
          <a:p>
            <a:pPr marL="0" indent="0">
              <a:buNone/>
            </a:pPr>
            <a:r>
              <a:rPr lang="en-US" dirty="0"/>
              <a:t>(McCrae &amp; Costa, 2008)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“Any psychological environment will lead, in the long run, to the same levels of personality traits.” </a:t>
            </a:r>
          </a:p>
          <a:p>
            <a:pPr marL="0" indent="0">
              <a:buNone/>
            </a:pPr>
            <a:r>
              <a:rPr lang="en-US" dirty="0"/>
              <a:t>(McCrae &amp; </a:t>
            </a:r>
            <a:r>
              <a:rPr lang="en-US" dirty="0" err="1"/>
              <a:t>Sutin</a:t>
            </a:r>
            <a:r>
              <a:rPr lang="en-US" dirty="0"/>
              <a:t>, 2018)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6A1CABE-E9DC-4D1E-A5A5-CFB8640D6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3</a:t>
            </a:fld>
            <a:endParaRPr lang="en-US"/>
          </a:p>
        </p:txBody>
      </p:sp>
      <p:grpSp>
        <p:nvGrpSpPr>
          <p:cNvPr id="23" name="Group 33">
            <a:extLst>
              <a:ext uri="{FF2B5EF4-FFF2-40B4-BE49-F238E27FC236}">
                <a16:creationId xmlns:a16="http://schemas.microsoft.com/office/drawing/2014/main" id="{C7EC0685-F702-44BF-A37D-110BF36DBD02}"/>
              </a:ext>
            </a:extLst>
          </p:cNvPr>
          <p:cNvGrpSpPr/>
          <p:nvPr/>
        </p:nvGrpSpPr>
        <p:grpSpPr>
          <a:xfrm>
            <a:off x="6607422" y="1718863"/>
            <a:ext cx="4713445" cy="4096150"/>
            <a:chOff x="931812" y="1385895"/>
            <a:chExt cx="2762550" cy="2400753"/>
          </a:xfrm>
        </p:grpSpPr>
        <p:sp>
          <p:nvSpPr>
            <p:cNvPr id="24" name="Ovale 23">
              <a:extLst>
                <a:ext uri="{FF2B5EF4-FFF2-40B4-BE49-F238E27FC236}">
                  <a16:creationId xmlns:a16="http://schemas.microsoft.com/office/drawing/2014/main" id="{69DD6FAB-072A-4F83-8878-47B1E43B1A70}"/>
                </a:ext>
              </a:extLst>
            </p:cNvPr>
            <p:cNvSpPr/>
            <p:nvPr/>
          </p:nvSpPr>
          <p:spPr bwMode="auto">
            <a:xfrm>
              <a:off x="1979712" y="1385895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25" name="Rettangolo arrotondato 12">
              <a:extLst>
                <a:ext uri="{FF2B5EF4-FFF2-40B4-BE49-F238E27FC236}">
                  <a16:creationId xmlns:a16="http://schemas.microsoft.com/office/drawing/2014/main" id="{3BCB5B41-0913-4B2D-BFD1-4747575047A7}"/>
                </a:ext>
              </a:extLst>
            </p:cNvPr>
            <p:cNvSpPr/>
            <p:nvPr/>
          </p:nvSpPr>
          <p:spPr bwMode="auto">
            <a:xfrm>
              <a:off x="93181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 dirty="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26" name="Rettangolo arrotondato 31">
              <a:extLst>
                <a:ext uri="{FF2B5EF4-FFF2-40B4-BE49-F238E27FC236}">
                  <a16:creationId xmlns:a16="http://schemas.microsoft.com/office/drawing/2014/main" id="{B8433784-0D88-4775-8456-96D7B78CA43F}"/>
                </a:ext>
              </a:extLst>
            </p:cNvPr>
            <p:cNvSpPr/>
            <p:nvPr/>
          </p:nvSpPr>
          <p:spPr bwMode="auto">
            <a:xfrm>
              <a:off x="201781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27" name="Rettangolo arrotondato 32">
              <a:extLst>
                <a:ext uri="{FF2B5EF4-FFF2-40B4-BE49-F238E27FC236}">
                  <a16:creationId xmlns:a16="http://schemas.microsoft.com/office/drawing/2014/main" id="{25986D3B-C1E5-46B4-B876-CD845C4ADC95}"/>
                </a:ext>
              </a:extLst>
            </p:cNvPr>
            <p:cNvSpPr/>
            <p:nvPr/>
          </p:nvSpPr>
          <p:spPr bwMode="auto">
            <a:xfrm>
              <a:off x="304636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28" name="Connettore 2 16">
              <a:extLst>
                <a:ext uri="{FF2B5EF4-FFF2-40B4-BE49-F238E27FC236}">
                  <a16:creationId xmlns:a16="http://schemas.microsoft.com/office/drawing/2014/main" id="{E07EFC8B-A738-4221-8AB9-D4D927C9A27D}"/>
                </a:ext>
              </a:extLst>
            </p:cNvPr>
            <p:cNvCxnSpPr/>
            <p:nvPr/>
          </p:nvCxnSpPr>
          <p:spPr bwMode="auto">
            <a:xfrm flipH="1">
              <a:off x="1255812" y="2109795"/>
              <a:ext cx="87600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Connettore 2 18">
              <a:extLst>
                <a:ext uri="{FF2B5EF4-FFF2-40B4-BE49-F238E27FC236}">
                  <a16:creationId xmlns:a16="http://schemas.microsoft.com/office/drawing/2014/main" id="{01A4D78A-3B76-4DEF-B2BA-D7F4C19BD5EE}"/>
                </a:ext>
              </a:extLst>
            </p:cNvPr>
            <p:cNvCxnSpPr>
              <a:stCxn id="24" idx="4"/>
              <a:endCxn id="26" idx="0"/>
            </p:cNvCxnSpPr>
            <p:nvPr/>
          </p:nvCxnSpPr>
          <p:spPr bwMode="auto">
            <a:xfrm>
              <a:off x="2341662" y="2109795"/>
              <a:ext cx="15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Connettore 2 29">
              <a:extLst>
                <a:ext uri="{FF2B5EF4-FFF2-40B4-BE49-F238E27FC236}">
                  <a16:creationId xmlns:a16="http://schemas.microsoft.com/office/drawing/2014/main" id="{3B51C466-3369-42D3-BE97-DD56AE316FCF}"/>
                </a:ext>
              </a:extLst>
            </p:cNvPr>
            <p:cNvCxnSpPr>
              <a:endCxn id="27" idx="0"/>
            </p:cNvCxnSpPr>
            <p:nvPr/>
          </p:nvCxnSpPr>
          <p:spPr bwMode="auto">
            <a:xfrm>
              <a:off x="2627712" y="2109795"/>
              <a:ext cx="74265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75D6066-5DE9-40BE-BD5B-404DF6938F15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Intro –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Step 1 – Step 2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2369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17B67A1-BD5B-493C-A784-CA43CEFE9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30</a:t>
            </a:fld>
            <a:endParaRPr lang="en-US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2E5C12B0-2995-4F94-8631-006861E016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450266"/>
              </p:ext>
            </p:extLst>
          </p:nvPr>
        </p:nvGraphicFramePr>
        <p:xfrm>
          <a:off x="2105939" y="70667"/>
          <a:ext cx="7986552" cy="606923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087711">
                  <a:extLst>
                    <a:ext uri="{9D8B030D-6E8A-4147-A177-3AD203B41FA5}">
                      <a16:colId xmlns:a16="http://schemas.microsoft.com/office/drawing/2014/main" val="711342758"/>
                    </a:ext>
                  </a:extLst>
                </a:gridCol>
                <a:gridCol w="836429">
                  <a:extLst>
                    <a:ext uri="{9D8B030D-6E8A-4147-A177-3AD203B41FA5}">
                      <a16:colId xmlns:a16="http://schemas.microsoft.com/office/drawing/2014/main" val="2149178512"/>
                    </a:ext>
                  </a:extLst>
                </a:gridCol>
                <a:gridCol w="688031">
                  <a:extLst>
                    <a:ext uri="{9D8B030D-6E8A-4147-A177-3AD203B41FA5}">
                      <a16:colId xmlns:a16="http://schemas.microsoft.com/office/drawing/2014/main" val="2326110611"/>
                    </a:ext>
                  </a:extLst>
                </a:gridCol>
                <a:gridCol w="688031">
                  <a:extLst>
                    <a:ext uri="{9D8B030D-6E8A-4147-A177-3AD203B41FA5}">
                      <a16:colId xmlns:a16="http://schemas.microsoft.com/office/drawing/2014/main" val="400980472"/>
                    </a:ext>
                  </a:extLst>
                </a:gridCol>
                <a:gridCol w="688031">
                  <a:extLst>
                    <a:ext uri="{9D8B030D-6E8A-4147-A177-3AD203B41FA5}">
                      <a16:colId xmlns:a16="http://schemas.microsoft.com/office/drawing/2014/main" val="3915682516"/>
                    </a:ext>
                  </a:extLst>
                </a:gridCol>
                <a:gridCol w="998319">
                  <a:extLst>
                    <a:ext uri="{9D8B030D-6E8A-4147-A177-3AD203B41FA5}">
                      <a16:colId xmlns:a16="http://schemas.microsoft.com/office/drawing/2014/main" val="1536746221"/>
                    </a:ext>
                  </a:extLst>
                </a:gridCol>
              </a:tblGrid>
              <a:tr h="878644"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35" marR="6035" marT="60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Personal </a:t>
                      </a:r>
                      <a:r>
                        <a:rPr lang="it-IT" sz="1200" u="none" strike="noStrike" dirty="0" err="1">
                          <a:effectLst/>
                        </a:rPr>
                        <a:t>Realization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35" marR="6035" marT="60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Have</a:t>
                      </a:r>
                      <a:r>
                        <a:rPr lang="it-IT" sz="1200" u="none" strike="noStrike" dirty="0">
                          <a:effectLst/>
                        </a:rPr>
                        <a:t> control / </a:t>
                      </a:r>
                      <a:r>
                        <a:rPr lang="it-IT" sz="1200" u="none" strike="noStrike" dirty="0" err="1">
                          <a:effectLst/>
                        </a:rPr>
                        <a:t>Avoid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mistakes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35" marR="6035" marT="60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Comply</a:t>
                      </a:r>
                      <a:r>
                        <a:rPr lang="it-IT" sz="1200" u="none" strike="noStrike" dirty="0">
                          <a:effectLst/>
                        </a:rPr>
                        <a:t> with </a:t>
                      </a:r>
                      <a:r>
                        <a:rPr lang="it-IT" sz="1200" u="none" strike="noStrike" dirty="0" err="1">
                          <a:effectLst/>
                        </a:rPr>
                        <a:t>rules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35" marR="6035" marT="60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Safety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35" marR="6035" marT="603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Accomplish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something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35" marR="6035" marT="6035" marB="0" anchor="b"/>
                </a:tc>
                <a:extLst>
                  <a:ext uri="{0D108BD9-81ED-4DB2-BD59-A6C34878D82A}">
                    <a16:rowId xmlns:a16="http://schemas.microsoft.com/office/drawing/2014/main" val="2609542463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Protect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myself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.74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177478789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Avoid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hurting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myself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.68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533362283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Safeguard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myself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.62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872569366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Be </a:t>
                      </a:r>
                      <a:r>
                        <a:rPr lang="it-IT" sz="1200" u="none" strike="noStrike" dirty="0" err="1">
                          <a:effectLst/>
                        </a:rPr>
                        <a:t>healthy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.60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619116046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Stay </a:t>
                      </a:r>
                      <a:r>
                        <a:rPr lang="it-IT" sz="1200" u="none" strike="noStrike" dirty="0" err="1">
                          <a:effectLst/>
                        </a:rPr>
                        <a:t>safe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.55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419824475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Don't put myself in danger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68626455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Don't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get</a:t>
                      </a:r>
                      <a:r>
                        <a:rPr lang="it-IT" sz="1200" u="none" strike="noStrike" dirty="0">
                          <a:effectLst/>
                        </a:rPr>
                        <a:t> in </a:t>
                      </a:r>
                      <a:r>
                        <a:rPr lang="it-IT" sz="1200" u="none" strike="noStrike" dirty="0" err="1">
                          <a:effectLst/>
                        </a:rPr>
                        <a:t>trouble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512897817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Have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financial</a:t>
                      </a:r>
                      <a:r>
                        <a:rPr lang="it-IT" sz="1200" u="none" strike="noStrike" dirty="0">
                          <a:effectLst/>
                        </a:rPr>
                        <a:t> security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1725527816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Have</a:t>
                      </a:r>
                      <a:r>
                        <a:rPr lang="it-IT" sz="1200" u="none" strike="noStrike" dirty="0">
                          <a:effectLst/>
                        </a:rPr>
                        <a:t> a future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.36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-.22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045407287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Fulfill</a:t>
                      </a:r>
                      <a:r>
                        <a:rPr lang="it-IT" sz="1200" u="none" strike="noStrike" dirty="0">
                          <a:effectLst/>
                        </a:rPr>
                        <a:t> a </a:t>
                      </a:r>
                      <a:r>
                        <a:rPr lang="it-IT" sz="1200" u="none" strike="noStrike" dirty="0" err="1">
                          <a:effectLst/>
                        </a:rPr>
                        <a:t>committment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-.20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.69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381018720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Find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my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stuff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.25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077294920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Order </a:t>
                      </a:r>
                      <a:r>
                        <a:rPr lang="it-IT" sz="1200" u="none" strike="noStrike" dirty="0" err="1">
                          <a:effectLst/>
                        </a:rPr>
                        <a:t>my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thoughts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-.20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129143699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Respect the context I am in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.28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1251042424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Find things when I need them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1764355120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Finish a job in time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.50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384503807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Keep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committments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1489052965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Finish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something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636193514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Accomplish</a:t>
                      </a:r>
                      <a:r>
                        <a:rPr lang="it-IT" sz="1200" u="none" strike="noStrike" dirty="0">
                          <a:effectLst/>
                        </a:rPr>
                        <a:t> a </a:t>
                      </a:r>
                      <a:r>
                        <a:rPr lang="it-IT" sz="1200" u="none" strike="noStrike" dirty="0" err="1">
                          <a:effectLst/>
                        </a:rPr>
                        <a:t>project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.20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397902107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Analyze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situations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well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.37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.42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67868092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Avoid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abandoning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things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unaccomplished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.28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4205738734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Foresee the consequences of my actions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.39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934054002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Do </a:t>
                      </a:r>
                      <a:r>
                        <a:rPr lang="it-IT" sz="1200" u="none" strike="noStrike" dirty="0" err="1">
                          <a:effectLst/>
                        </a:rPr>
                        <a:t>things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well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.28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670778115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Take </a:t>
                      </a:r>
                      <a:r>
                        <a:rPr lang="it-IT" sz="1200" u="none" strike="noStrike" dirty="0" err="1">
                          <a:effectLst/>
                        </a:rPr>
                        <a:t>good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decisions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.29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.22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.27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715001341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 err="1">
                          <a:effectLst/>
                        </a:rPr>
                        <a:t>Avoid</a:t>
                      </a:r>
                      <a:r>
                        <a:rPr lang="it-IT" sz="1200" u="none" strike="noStrike" dirty="0">
                          <a:effectLst/>
                        </a:rPr>
                        <a:t> </a:t>
                      </a:r>
                      <a:r>
                        <a:rPr lang="it-IT" sz="1200" u="none" strike="noStrike" dirty="0" err="1">
                          <a:effectLst/>
                        </a:rPr>
                        <a:t>interrupting</a:t>
                      </a:r>
                      <a:r>
                        <a:rPr lang="it-IT" sz="1200" u="none" strike="noStrike" dirty="0">
                          <a:effectLst/>
                        </a:rPr>
                        <a:t> work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.33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1169059541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Behave according to my values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.22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-.30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.25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.24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064775093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Take the right </a:t>
                      </a:r>
                      <a:r>
                        <a:rPr lang="it-IT" sz="1200" u="none" strike="noStrike" dirty="0" err="1">
                          <a:effectLst/>
                        </a:rPr>
                        <a:t>decision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.24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.24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2890233141"/>
                  </a:ext>
                </a:extLst>
              </a:tr>
              <a:tr h="19224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Find the best solution when I have a problem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.31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-.24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>
                          <a:effectLst/>
                        </a:rPr>
                        <a:t>.3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u="none" strike="noStrike" dirty="0">
                          <a:effectLst/>
                        </a:rPr>
                        <a:t>.31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60" marR="5060" marT="5060" marB="0" anchor="b"/>
                </a:tc>
                <a:extLst>
                  <a:ext uri="{0D108BD9-81ED-4DB2-BD59-A6C34878D82A}">
                    <a16:rowId xmlns:a16="http://schemas.microsoft.com/office/drawing/2014/main" val="3968105969"/>
                  </a:ext>
                </a:extLst>
              </a:tr>
            </a:tbl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2A94FF1E-2A81-465D-8DF1-68A588B506E6}"/>
              </a:ext>
            </a:extLst>
          </p:cNvPr>
          <p:cNvSpPr/>
          <p:nvPr/>
        </p:nvSpPr>
        <p:spPr>
          <a:xfrm>
            <a:off x="8394027" y="978746"/>
            <a:ext cx="320842" cy="17485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68525A9-A35D-49D4-ABF6-DC5A053F6B2E}"/>
              </a:ext>
            </a:extLst>
          </p:cNvPr>
          <p:cNvSpPr/>
          <p:nvPr/>
        </p:nvSpPr>
        <p:spPr>
          <a:xfrm>
            <a:off x="9051753" y="2679208"/>
            <a:ext cx="320842" cy="23501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4F415AA-0611-41EE-A57F-C794E8804277}"/>
              </a:ext>
            </a:extLst>
          </p:cNvPr>
          <p:cNvSpPr/>
          <p:nvPr/>
        </p:nvSpPr>
        <p:spPr>
          <a:xfrm>
            <a:off x="8389014" y="182383"/>
            <a:ext cx="665747" cy="7603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FA67C084-1E47-4639-80BC-4571CD6CECBF}"/>
              </a:ext>
            </a:extLst>
          </p:cNvPr>
          <p:cNvSpPr/>
          <p:nvPr/>
        </p:nvSpPr>
        <p:spPr>
          <a:xfrm>
            <a:off x="9070799" y="182383"/>
            <a:ext cx="860260" cy="7603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0AE5FD9-1715-437B-B311-5BF5DB1F131A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4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78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7" grpId="0" animBg="1"/>
      <p:bldP spid="7" grpId="1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2AEEF04-07AA-4277-9AFC-4F88D561D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Multiple </a:t>
            </a:r>
            <a:r>
              <a:rPr lang="it-IT" dirty="0" err="1"/>
              <a:t>regressions</a:t>
            </a:r>
            <a:r>
              <a:rPr lang="it-IT" dirty="0"/>
              <a:t> </a:t>
            </a:r>
            <a:r>
              <a:rPr lang="it-IT" dirty="0" err="1"/>
              <a:t>predicting</a:t>
            </a:r>
            <a:r>
              <a:rPr lang="it-IT" dirty="0"/>
              <a:t>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goals</a:t>
            </a:r>
            <a:r>
              <a:rPr lang="it-IT" dirty="0"/>
              <a:t> </a:t>
            </a:r>
            <a:r>
              <a:rPr lang="it-IT" dirty="0" err="1"/>
              <a:t>form</a:t>
            </a:r>
            <a:r>
              <a:rPr lang="it-IT" dirty="0"/>
              <a:t> HEXACO traits</a:t>
            </a:r>
          </a:p>
        </p:txBody>
      </p:sp>
      <p:graphicFrame>
        <p:nvGraphicFramePr>
          <p:cNvPr id="5" name="Segnaposto contenuto 17">
            <a:extLst>
              <a:ext uri="{FF2B5EF4-FFF2-40B4-BE49-F238E27FC236}">
                <a16:creationId xmlns:a16="http://schemas.microsoft.com/office/drawing/2014/main" id="{69962AB7-CCC4-46EF-9B60-3B7AC21D33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4130044"/>
              </p:ext>
            </p:extLst>
          </p:nvPr>
        </p:nvGraphicFramePr>
        <p:xfrm>
          <a:off x="838200" y="1825625"/>
          <a:ext cx="10514965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50888">
                  <a:extLst>
                    <a:ext uri="{9D8B030D-6E8A-4147-A177-3AD203B41FA5}">
                      <a16:colId xmlns:a16="http://schemas.microsoft.com/office/drawing/2014/main" val="2036463028"/>
                    </a:ext>
                  </a:extLst>
                </a:gridCol>
                <a:gridCol w="953917">
                  <a:extLst>
                    <a:ext uri="{9D8B030D-6E8A-4147-A177-3AD203B41FA5}">
                      <a16:colId xmlns:a16="http://schemas.microsoft.com/office/drawing/2014/main" val="3864279269"/>
                    </a:ext>
                  </a:extLst>
                </a:gridCol>
                <a:gridCol w="1035776">
                  <a:extLst>
                    <a:ext uri="{9D8B030D-6E8A-4147-A177-3AD203B41FA5}">
                      <a16:colId xmlns:a16="http://schemas.microsoft.com/office/drawing/2014/main" val="1315850320"/>
                    </a:ext>
                  </a:extLst>
                </a:gridCol>
                <a:gridCol w="953917">
                  <a:extLst>
                    <a:ext uri="{9D8B030D-6E8A-4147-A177-3AD203B41FA5}">
                      <a16:colId xmlns:a16="http://schemas.microsoft.com/office/drawing/2014/main" val="3490056118"/>
                    </a:ext>
                  </a:extLst>
                </a:gridCol>
                <a:gridCol w="746762">
                  <a:extLst>
                    <a:ext uri="{9D8B030D-6E8A-4147-A177-3AD203B41FA5}">
                      <a16:colId xmlns:a16="http://schemas.microsoft.com/office/drawing/2014/main" val="2307153282"/>
                    </a:ext>
                  </a:extLst>
                </a:gridCol>
                <a:gridCol w="953917">
                  <a:extLst>
                    <a:ext uri="{9D8B030D-6E8A-4147-A177-3AD203B41FA5}">
                      <a16:colId xmlns:a16="http://schemas.microsoft.com/office/drawing/2014/main" val="2890779387"/>
                    </a:ext>
                  </a:extLst>
                </a:gridCol>
                <a:gridCol w="856338">
                  <a:extLst>
                    <a:ext uri="{9D8B030D-6E8A-4147-A177-3AD203B41FA5}">
                      <a16:colId xmlns:a16="http://schemas.microsoft.com/office/drawing/2014/main" val="2014433095"/>
                    </a:ext>
                  </a:extLst>
                </a:gridCol>
                <a:gridCol w="963450">
                  <a:extLst>
                    <a:ext uri="{9D8B030D-6E8A-4147-A177-3AD203B41FA5}">
                      <a16:colId xmlns:a16="http://schemas.microsoft.com/office/drawing/2014/main" val="5367773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Conscientious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goals</a:t>
                      </a:r>
                      <a:endParaRPr lang="it-IT" b="1" dirty="0"/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</a:t>
                      </a:r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H</a:t>
                      </a:r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E</a:t>
                      </a:r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X</a:t>
                      </a:r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A</a:t>
                      </a:r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O</a:t>
                      </a:r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R</a:t>
                      </a:r>
                      <a:r>
                        <a:rPr lang="it-IT" baseline="30000" dirty="0"/>
                        <a:t>2</a:t>
                      </a:r>
                    </a:p>
                  </a:txBody>
                  <a:tcPr marL="89508" marR="89508"/>
                </a:tc>
                <a:extLst>
                  <a:ext uri="{0D108BD9-81ED-4DB2-BD59-A6C34878D82A}">
                    <a16:rowId xmlns:a16="http://schemas.microsoft.com/office/drawing/2014/main" val="1170063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>
                          <a:effectLst/>
                        </a:rPr>
                        <a:t>Personal </a:t>
                      </a:r>
                      <a:r>
                        <a:rPr lang="it-IT" sz="1800" u="none" strike="noStrike" dirty="0" err="1">
                          <a:effectLst/>
                        </a:rPr>
                        <a:t>Realization</a:t>
                      </a:r>
                      <a:endParaRPr lang="it-IT" b="1" dirty="0"/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.34***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-.19*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.12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.09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-.05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.09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.18***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extLst>
                  <a:ext uri="{0D108BD9-81ED-4DB2-BD59-A6C34878D82A}">
                    <a16:rowId xmlns:a16="http://schemas.microsoft.com/office/drawing/2014/main" val="3092440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 err="1">
                          <a:effectLst/>
                        </a:rPr>
                        <a:t>Have</a:t>
                      </a:r>
                      <a:r>
                        <a:rPr lang="it-IT" sz="1800" u="none" strike="noStrike" dirty="0">
                          <a:effectLst/>
                        </a:rPr>
                        <a:t> control / </a:t>
                      </a:r>
                      <a:r>
                        <a:rPr lang="it-IT" sz="1800" u="none" strike="noStrike" dirty="0" err="1">
                          <a:effectLst/>
                        </a:rPr>
                        <a:t>Avoid</a:t>
                      </a:r>
                      <a:r>
                        <a:rPr lang="it-IT" sz="1800" u="none" strike="noStrike" dirty="0">
                          <a:effectLst/>
                        </a:rPr>
                        <a:t> </a:t>
                      </a:r>
                      <a:r>
                        <a:rPr lang="it-IT" sz="1800" u="none" strike="noStrike" dirty="0" err="1">
                          <a:effectLst/>
                        </a:rPr>
                        <a:t>mistakes</a:t>
                      </a:r>
                      <a:endParaRPr lang="it-IT" b="1" dirty="0"/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.30***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-.21***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.15*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.05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-.02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.06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.15***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extLst>
                  <a:ext uri="{0D108BD9-81ED-4DB2-BD59-A6C34878D82A}">
                    <a16:rowId xmlns:a16="http://schemas.microsoft.com/office/drawing/2014/main" val="144812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 err="1">
                          <a:effectLst/>
                        </a:rPr>
                        <a:t>Comply</a:t>
                      </a:r>
                      <a:r>
                        <a:rPr lang="it-IT" sz="1800" u="none" strike="noStrike" dirty="0">
                          <a:effectLst/>
                        </a:rPr>
                        <a:t> with </a:t>
                      </a:r>
                      <a:r>
                        <a:rPr lang="it-IT" sz="1800" u="none" strike="noStrike" dirty="0" err="1">
                          <a:effectLst/>
                        </a:rPr>
                        <a:t>rules</a:t>
                      </a:r>
                      <a:endParaRPr lang="it-IT" dirty="0"/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.30***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.16*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.24***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.02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.21***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-.21***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.30***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extLst>
                  <a:ext uri="{0D108BD9-81ED-4DB2-BD59-A6C34878D82A}">
                    <a16:rowId xmlns:a16="http://schemas.microsoft.com/office/drawing/2014/main" val="2601573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 err="1">
                          <a:effectLst/>
                        </a:rPr>
                        <a:t>Safety</a:t>
                      </a:r>
                      <a:endParaRPr lang="it-IT" b="1" dirty="0"/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.04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.02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.34***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.12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-.04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-.09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.14***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extLst>
                  <a:ext uri="{0D108BD9-81ED-4DB2-BD59-A6C34878D82A}">
                    <a16:rowId xmlns:a16="http://schemas.microsoft.com/office/drawing/2014/main" val="2692607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 err="1">
                          <a:effectLst/>
                        </a:rPr>
                        <a:t>Accomplish</a:t>
                      </a:r>
                      <a:r>
                        <a:rPr lang="it-IT" sz="1800" u="none" strike="noStrike" dirty="0">
                          <a:effectLst/>
                        </a:rPr>
                        <a:t> </a:t>
                      </a:r>
                      <a:r>
                        <a:rPr lang="it-IT" sz="1800" u="none" strike="noStrike" dirty="0" err="1">
                          <a:effectLst/>
                        </a:rPr>
                        <a:t>something</a:t>
                      </a:r>
                      <a:endParaRPr lang="it-IT" dirty="0"/>
                    </a:p>
                  </a:txBody>
                  <a:tcPr marL="89508" marR="89508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.23***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.05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.23***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.13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.02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-.03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u="none" strike="noStrike" dirty="0">
                          <a:effectLst/>
                        </a:rPr>
                        <a:t>.16***</a:t>
                      </a:r>
                      <a:endParaRPr lang="it-IT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24" marR="9324" marT="9525" marB="0" anchor="ctr"/>
                </a:tc>
                <a:extLst>
                  <a:ext uri="{0D108BD9-81ED-4DB2-BD59-A6C34878D82A}">
                    <a16:rowId xmlns:a16="http://schemas.microsoft.com/office/drawing/2014/main" val="1317798399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676A260-0EED-4853-A341-BA821A2E5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31</a:t>
            </a:fld>
            <a:endParaRPr lang="en-US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C9D2536E-16D9-4390-A3DB-BD57B041A3B1}"/>
              </a:ext>
            </a:extLst>
          </p:cNvPr>
          <p:cNvSpPr txBox="1">
            <a:spLocks/>
          </p:cNvSpPr>
          <p:nvPr/>
        </p:nvSpPr>
        <p:spPr>
          <a:xfrm>
            <a:off x="838199" y="4576011"/>
            <a:ext cx="10038347" cy="1600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dirty="0" err="1"/>
              <a:t>All</a:t>
            </a:r>
            <a:r>
              <a:rPr lang="it-IT" dirty="0"/>
              <a:t> goal </a:t>
            </a:r>
            <a:r>
              <a:rPr lang="it-IT" dirty="0" err="1"/>
              <a:t>factors</a:t>
            </a:r>
            <a:r>
              <a:rPr lang="it-IT" dirty="0"/>
              <a:t> are </a:t>
            </a:r>
            <a:r>
              <a:rPr lang="it-IT" dirty="0" err="1"/>
              <a:t>uniquely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to </a:t>
            </a:r>
            <a:r>
              <a:rPr lang="it-IT" dirty="0" err="1"/>
              <a:t>conscientiousness</a:t>
            </a:r>
            <a:r>
              <a:rPr lang="it-IT" dirty="0"/>
              <a:t>, </a:t>
            </a:r>
            <a:r>
              <a:rPr lang="it-IT" dirty="0" err="1"/>
              <a:t>except</a:t>
            </a:r>
            <a:r>
              <a:rPr lang="it-IT" dirty="0"/>
              <a:t> </a:t>
            </a:r>
            <a:r>
              <a:rPr lang="it-IT" dirty="0" err="1"/>
              <a:t>Safety</a:t>
            </a:r>
            <a:r>
              <a:rPr lang="it-IT" dirty="0"/>
              <a:t>,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mainly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to </a:t>
            </a:r>
            <a:r>
              <a:rPr lang="it-IT" dirty="0" err="1"/>
              <a:t>Emotionality</a:t>
            </a:r>
            <a:r>
              <a:rPr lang="it-IT" dirty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dirty="0"/>
          </a:p>
          <a:p>
            <a:pPr marL="0" indent="0">
              <a:buFont typeface="Arial" panose="020B0604020202020204" pitchFamily="34" charset="0"/>
              <a:buNone/>
            </a:pP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D61B23D-A484-4E64-A052-9B589AC054E9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4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F012B9F-A724-4398-8ACE-F679815FF559}"/>
              </a:ext>
            </a:extLst>
          </p:cNvPr>
          <p:cNvSpPr/>
          <p:nvPr/>
        </p:nvSpPr>
        <p:spPr>
          <a:xfrm>
            <a:off x="4837386" y="2216034"/>
            <a:ext cx="834544" cy="112668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A17D12EB-32A0-40B9-B51F-7B6A99843DC1}"/>
              </a:ext>
            </a:extLst>
          </p:cNvPr>
          <p:cNvSpPr/>
          <p:nvPr/>
        </p:nvSpPr>
        <p:spPr>
          <a:xfrm>
            <a:off x="4837386" y="3669803"/>
            <a:ext cx="834544" cy="38086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96439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2F13F8-5756-4758-B75E-EEE53B48D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Facet</a:t>
            </a:r>
            <a:r>
              <a:rPr lang="it-IT" dirty="0"/>
              <a:t> </a:t>
            </a:r>
            <a:r>
              <a:rPr lang="it-IT" dirty="0" err="1"/>
              <a:t>level</a:t>
            </a:r>
            <a:endParaRPr lang="it-IT" dirty="0"/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ED14E6D4-A99A-4F2E-A234-574EFD6131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0488121"/>
              </p:ext>
            </p:extLst>
          </p:nvPr>
        </p:nvGraphicFramePr>
        <p:xfrm>
          <a:off x="838200" y="1825625"/>
          <a:ext cx="10515848" cy="232222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033505">
                  <a:extLst>
                    <a:ext uri="{9D8B030D-6E8A-4147-A177-3AD203B41FA5}">
                      <a16:colId xmlns:a16="http://schemas.microsoft.com/office/drawing/2014/main" val="260466923"/>
                    </a:ext>
                  </a:extLst>
                </a:gridCol>
                <a:gridCol w="829839">
                  <a:extLst>
                    <a:ext uri="{9D8B030D-6E8A-4147-A177-3AD203B41FA5}">
                      <a16:colId xmlns:a16="http://schemas.microsoft.com/office/drawing/2014/main" val="295329703"/>
                    </a:ext>
                  </a:extLst>
                </a:gridCol>
                <a:gridCol w="829839">
                  <a:extLst>
                    <a:ext uri="{9D8B030D-6E8A-4147-A177-3AD203B41FA5}">
                      <a16:colId xmlns:a16="http://schemas.microsoft.com/office/drawing/2014/main" val="4066440817"/>
                    </a:ext>
                  </a:extLst>
                </a:gridCol>
                <a:gridCol w="829839">
                  <a:extLst>
                    <a:ext uri="{9D8B030D-6E8A-4147-A177-3AD203B41FA5}">
                      <a16:colId xmlns:a16="http://schemas.microsoft.com/office/drawing/2014/main" val="2055836719"/>
                    </a:ext>
                  </a:extLst>
                </a:gridCol>
                <a:gridCol w="900890">
                  <a:extLst>
                    <a:ext uri="{9D8B030D-6E8A-4147-A177-3AD203B41FA5}">
                      <a16:colId xmlns:a16="http://schemas.microsoft.com/office/drawing/2014/main" val="3225478894"/>
                    </a:ext>
                  </a:extLst>
                </a:gridCol>
                <a:gridCol w="829839">
                  <a:extLst>
                    <a:ext uri="{9D8B030D-6E8A-4147-A177-3AD203B41FA5}">
                      <a16:colId xmlns:a16="http://schemas.microsoft.com/office/drawing/2014/main" val="3836552038"/>
                    </a:ext>
                  </a:extLst>
                </a:gridCol>
                <a:gridCol w="605382">
                  <a:extLst>
                    <a:ext uri="{9D8B030D-6E8A-4147-A177-3AD203B41FA5}">
                      <a16:colId xmlns:a16="http://schemas.microsoft.com/office/drawing/2014/main" val="3807687343"/>
                    </a:ext>
                  </a:extLst>
                </a:gridCol>
                <a:gridCol w="650596">
                  <a:extLst>
                    <a:ext uri="{9D8B030D-6E8A-4147-A177-3AD203B41FA5}">
                      <a16:colId xmlns:a16="http://schemas.microsoft.com/office/drawing/2014/main" val="1493798541"/>
                    </a:ext>
                  </a:extLst>
                </a:gridCol>
                <a:gridCol w="900890">
                  <a:extLst>
                    <a:ext uri="{9D8B030D-6E8A-4147-A177-3AD203B41FA5}">
                      <a16:colId xmlns:a16="http://schemas.microsoft.com/office/drawing/2014/main" val="856896090"/>
                    </a:ext>
                  </a:extLst>
                </a:gridCol>
                <a:gridCol w="1105229">
                  <a:extLst>
                    <a:ext uri="{9D8B030D-6E8A-4147-A177-3AD203B41FA5}">
                      <a16:colId xmlns:a16="http://schemas.microsoft.com/office/drawing/2014/main" val="4120484248"/>
                    </a:ext>
                  </a:extLst>
                </a:gridCol>
              </a:tblGrid>
              <a:tr h="298438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Goal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ORD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IND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IMC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H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E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X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A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O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R2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extLst>
                  <a:ext uri="{0D108BD9-81ED-4DB2-BD59-A6C34878D82A}">
                    <a16:rowId xmlns:a16="http://schemas.microsoft.com/office/drawing/2014/main" val="2576094719"/>
                  </a:ext>
                </a:extLst>
              </a:tr>
              <a:tr h="2984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>
                          <a:effectLst/>
                        </a:rPr>
                        <a:t>Personal </a:t>
                      </a:r>
                      <a:r>
                        <a:rPr lang="it-IT" sz="1800" u="none" strike="noStrike" dirty="0" err="1">
                          <a:effectLst/>
                        </a:rPr>
                        <a:t>Realization</a:t>
                      </a:r>
                      <a:endParaRPr lang="it-IT" b="1" dirty="0"/>
                    </a:p>
                  </a:txBody>
                  <a:tcPr marL="93013" marR="9301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-.10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.65***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-.11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-.14*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.17*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-.04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-.01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.01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.33***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extLst>
                  <a:ext uri="{0D108BD9-81ED-4DB2-BD59-A6C34878D82A}">
                    <a16:rowId xmlns:a16="http://schemas.microsoft.com/office/drawing/2014/main" val="1662711997"/>
                  </a:ext>
                </a:extLst>
              </a:tr>
              <a:tr h="2984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 err="1">
                          <a:effectLst/>
                        </a:rPr>
                        <a:t>Have</a:t>
                      </a:r>
                      <a:r>
                        <a:rPr lang="it-IT" sz="1800" u="none" strike="noStrike" dirty="0">
                          <a:effectLst/>
                        </a:rPr>
                        <a:t> control / </a:t>
                      </a:r>
                      <a:r>
                        <a:rPr lang="it-IT" sz="1800" u="none" strike="noStrike" dirty="0" err="1">
                          <a:effectLst/>
                        </a:rPr>
                        <a:t>Avoid</a:t>
                      </a:r>
                      <a:r>
                        <a:rPr lang="it-IT" sz="1800" u="none" strike="noStrike" dirty="0">
                          <a:effectLst/>
                        </a:rPr>
                        <a:t> </a:t>
                      </a:r>
                      <a:r>
                        <a:rPr lang="it-IT" sz="1800" u="none" strike="noStrike" dirty="0" err="1">
                          <a:effectLst/>
                        </a:rPr>
                        <a:t>mistakes</a:t>
                      </a:r>
                      <a:endParaRPr lang="it-IT" b="1" dirty="0"/>
                    </a:p>
                  </a:txBody>
                  <a:tcPr marL="93013" marR="9301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.31***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.13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-.07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-.19***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.15*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.01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.02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.07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.20***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extLst>
                  <a:ext uri="{0D108BD9-81ED-4DB2-BD59-A6C34878D82A}">
                    <a16:rowId xmlns:a16="http://schemas.microsoft.com/office/drawing/2014/main" val="3713480759"/>
                  </a:ext>
                </a:extLst>
              </a:tr>
              <a:tr h="2984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 err="1">
                          <a:effectLst/>
                        </a:rPr>
                        <a:t>Comply</a:t>
                      </a:r>
                      <a:r>
                        <a:rPr lang="it-IT" sz="1800" u="none" strike="noStrike" dirty="0">
                          <a:effectLst/>
                        </a:rPr>
                        <a:t> with </a:t>
                      </a:r>
                      <a:r>
                        <a:rPr lang="it-IT" sz="1800" u="none" strike="noStrike" dirty="0" err="1">
                          <a:effectLst/>
                        </a:rPr>
                        <a:t>rules</a:t>
                      </a:r>
                      <a:endParaRPr lang="it-IT" dirty="0"/>
                    </a:p>
                  </a:txBody>
                  <a:tcPr marL="93013" marR="9301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.07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.07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.28***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.16*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.21***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.03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.17*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-.21***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.33***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extLst>
                  <a:ext uri="{0D108BD9-81ED-4DB2-BD59-A6C34878D82A}">
                    <a16:rowId xmlns:a16="http://schemas.microsoft.com/office/drawing/2014/main" val="2690952670"/>
                  </a:ext>
                </a:extLst>
              </a:tr>
              <a:tr h="2984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 err="1">
                          <a:effectLst/>
                        </a:rPr>
                        <a:t>Safety</a:t>
                      </a:r>
                      <a:endParaRPr lang="it-IT" b="1" dirty="0"/>
                    </a:p>
                  </a:txBody>
                  <a:tcPr marL="93013" marR="93013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-.01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.03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-.02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.02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.35***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.12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-.03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-.09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.14***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b"/>
                </a:tc>
                <a:extLst>
                  <a:ext uri="{0D108BD9-81ED-4DB2-BD59-A6C34878D82A}">
                    <a16:rowId xmlns:a16="http://schemas.microsoft.com/office/drawing/2014/main" val="432756194"/>
                  </a:ext>
                </a:extLst>
              </a:tr>
              <a:tr h="5607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 err="1">
                          <a:effectLst/>
                        </a:rPr>
                        <a:t>Accomplish</a:t>
                      </a:r>
                      <a:r>
                        <a:rPr lang="it-IT" sz="1800" u="none" strike="noStrike" dirty="0">
                          <a:effectLst/>
                        </a:rPr>
                        <a:t> </a:t>
                      </a:r>
                      <a:r>
                        <a:rPr lang="it-IT" sz="1800" u="none" strike="noStrike" dirty="0" err="1">
                          <a:effectLst/>
                        </a:rPr>
                        <a:t>something</a:t>
                      </a:r>
                      <a:endParaRPr lang="it-IT" dirty="0"/>
                    </a:p>
                  </a:txBody>
                  <a:tcPr marL="93013" marR="93013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-.02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.33***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-.06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.08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.26***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.07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.05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-.07 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.18***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989" marR="7989" marT="7854" marB="0" anchor="ctr"/>
                </a:tc>
                <a:extLst>
                  <a:ext uri="{0D108BD9-81ED-4DB2-BD59-A6C34878D82A}">
                    <a16:rowId xmlns:a16="http://schemas.microsoft.com/office/drawing/2014/main" val="713246412"/>
                  </a:ext>
                </a:extLst>
              </a:tr>
            </a:tbl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D9B1A55-025D-47C8-A49F-2ED5FA656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32</a:t>
            </a:fld>
            <a:endParaRPr lang="en-US" dirty="0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C2201550-398B-465C-8E08-691CFD0C407E}"/>
              </a:ext>
            </a:extLst>
          </p:cNvPr>
          <p:cNvSpPr txBox="1">
            <a:spLocks/>
          </p:cNvSpPr>
          <p:nvPr/>
        </p:nvSpPr>
        <p:spPr>
          <a:xfrm>
            <a:off x="838199" y="4576011"/>
            <a:ext cx="10038347" cy="16009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dirty="0" err="1"/>
              <a:t>Each</a:t>
            </a:r>
            <a:r>
              <a:rPr lang="it-IT" dirty="0"/>
              <a:t> goal class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also</a:t>
            </a:r>
            <a:r>
              <a:rPr lang="it-IT" dirty="0"/>
              <a:t> </a:t>
            </a:r>
            <a:r>
              <a:rPr lang="it-IT" dirty="0" err="1"/>
              <a:t>specifically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to one </a:t>
            </a:r>
            <a:r>
              <a:rPr lang="it-IT" dirty="0" err="1"/>
              <a:t>conscientiousness</a:t>
            </a:r>
            <a:r>
              <a:rPr lang="it-IT" dirty="0"/>
              <a:t> </a:t>
            </a:r>
            <a:r>
              <a:rPr lang="it-IT" dirty="0" err="1"/>
              <a:t>facet</a:t>
            </a:r>
            <a:r>
              <a:rPr lang="it-IT" dirty="0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err="1"/>
              <a:t>Having</a:t>
            </a:r>
            <a:r>
              <a:rPr lang="it-IT" dirty="0"/>
              <a:t> </a:t>
            </a:r>
            <a:r>
              <a:rPr lang="it-IT" dirty="0" err="1"/>
              <a:t>available</a:t>
            </a:r>
            <a:r>
              <a:rPr lang="it-IT" dirty="0"/>
              <a:t> a </a:t>
            </a:r>
            <a:r>
              <a:rPr lang="it-IT" dirty="0" err="1"/>
              <a:t>broad</a:t>
            </a:r>
            <a:r>
              <a:rPr lang="it-IT" dirty="0"/>
              <a:t> set of </a:t>
            </a:r>
            <a:r>
              <a:rPr lang="it-IT" dirty="0" err="1"/>
              <a:t>goals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to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facet</a:t>
            </a:r>
            <a:r>
              <a:rPr lang="it-IT" dirty="0"/>
              <a:t> </a:t>
            </a:r>
            <a:r>
              <a:rPr lang="it-IT" dirty="0" err="1"/>
              <a:t>would</a:t>
            </a:r>
            <a:r>
              <a:rPr lang="it-IT" dirty="0"/>
              <a:t> </a:t>
            </a:r>
            <a:r>
              <a:rPr lang="it-IT" dirty="0" err="1"/>
              <a:t>allow</a:t>
            </a:r>
            <a:r>
              <a:rPr lang="it-IT" dirty="0"/>
              <a:t> to </a:t>
            </a:r>
            <a:r>
              <a:rPr lang="it-IT" dirty="0" err="1"/>
              <a:t>develop</a:t>
            </a:r>
            <a:r>
              <a:rPr lang="it-IT" dirty="0"/>
              <a:t> </a:t>
            </a:r>
            <a:r>
              <a:rPr lang="it-IT" dirty="0" err="1"/>
              <a:t>manipulations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to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aspects</a:t>
            </a:r>
            <a:r>
              <a:rPr lang="it-IT" dirty="0"/>
              <a:t> of the trait, </a:t>
            </a:r>
            <a:r>
              <a:rPr lang="it-IT" dirty="0" err="1"/>
              <a:t>instead</a:t>
            </a:r>
            <a:r>
              <a:rPr lang="it-IT" dirty="0"/>
              <a:t> of 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specific</a:t>
            </a:r>
            <a:r>
              <a:rPr lang="it-IT" dirty="0"/>
              <a:t> </a:t>
            </a:r>
            <a:r>
              <a:rPr lang="it-IT" dirty="0" err="1"/>
              <a:t>behaviors</a:t>
            </a:r>
            <a:r>
              <a:rPr lang="it-IT" dirty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dirty="0"/>
          </a:p>
          <a:p>
            <a:pPr marL="0" indent="0">
              <a:buFont typeface="Arial" panose="020B0604020202020204" pitchFamily="34" charset="0"/>
              <a:buNone/>
            </a:pPr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4ED1BEB-964B-4BB6-8F98-A13DA50F3F82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4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F8A1ACB5-5123-48DA-BCE1-69E6BB105DA1}"/>
              </a:ext>
            </a:extLst>
          </p:cNvPr>
          <p:cNvSpPr/>
          <p:nvPr/>
        </p:nvSpPr>
        <p:spPr>
          <a:xfrm>
            <a:off x="4638603" y="2132098"/>
            <a:ext cx="834544" cy="40789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802C60D-8ECB-4622-841A-B6D35BC19796}"/>
              </a:ext>
            </a:extLst>
          </p:cNvPr>
          <p:cNvSpPr/>
          <p:nvPr/>
        </p:nvSpPr>
        <p:spPr>
          <a:xfrm>
            <a:off x="3804059" y="2524430"/>
            <a:ext cx="808206" cy="40789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D6288DE-4F86-43B7-AE0B-3579E0B1EF4F}"/>
              </a:ext>
            </a:extLst>
          </p:cNvPr>
          <p:cNvSpPr/>
          <p:nvPr/>
        </p:nvSpPr>
        <p:spPr>
          <a:xfrm>
            <a:off x="5440100" y="2868928"/>
            <a:ext cx="834544" cy="40789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A3606C6F-D187-4DBE-A7F9-67492D1657E4}"/>
              </a:ext>
            </a:extLst>
          </p:cNvPr>
          <p:cNvSpPr/>
          <p:nvPr/>
        </p:nvSpPr>
        <p:spPr>
          <a:xfrm>
            <a:off x="4599013" y="3651787"/>
            <a:ext cx="834544" cy="40789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86394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82FB131-B936-4CA9-96C7-0D6BB7D66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r>
              <a:rPr lang="it-IT" dirty="0"/>
              <a:t> / Future </a:t>
            </a:r>
            <a:r>
              <a:rPr lang="it-IT" dirty="0" err="1"/>
              <a:t>directions</a:t>
            </a:r>
            <a:r>
              <a:rPr lang="it-IT" dirty="0"/>
              <a:t> (1)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E72B5F7-6014-473E-B9A9-6C85DEA5F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dirty="0"/>
              <a:t>Using bottom-up </a:t>
            </a:r>
            <a:r>
              <a:rPr lang="it-IT" dirty="0" err="1"/>
              <a:t>approach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identified</a:t>
            </a:r>
            <a:r>
              <a:rPr lang="it-IT" dirty="0"/>
              <a:t> a </a:t>
            </a:r>
            <a:r>
              <a:rPr lang="it-IT" dirty="0" err="1"/>
              <a:t>comprehensive</a:t>
            </a:r>
            <a:r>
              <a:rPr lang="it-IT" dirty="0"/>
              <a:t> set of </a:t>
            </a:r>
            <a:r>
              <a:rPr lang="it-IT" dirty="0" err="1"/>
              <a:t>goals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to 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aspects</a:t>
            </a:r>
            <a:r>
              <a:rPr lang="it-IT" dirty="0"/>
              <a:t> of </a:t>
            </a:r>
            <a:r>
              <a:rPr lang="it-IT" dirty="0" err="1"/>
              <a:t>conscientiousness</a:t>
            </a:r>
            <a:r>
              <a:rPr lang="it-IT" dirty="0"/>
              <a:t>,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crucial</a:t>
            </a:r>
            <a:r>
              <a:rPr lang="it-IT" dirty="0"/>
              <a:t> to </a:t>
            </a:r>
            <a:r>
              <a:rPr lang="it-IT" dirty="0" err="1"/>
              <a:t>fully</a:t>
            </a:r>
            <a:r>
              <a:rPr lang="it-IT" dirty="0"/>
              <a:t> </a:t>
            </a:r>
            <a:r>
              <a:rPr lang="it-IT" dirty="0" err="1"/>
              <a:t>implement</a:t>
            </a:r>
            <a:r>
              <a:rPr lang="it-IT" dirty="0"/>
              <a:t> Step2.</a:t>
            </a:r>
          </a:p>
          <a:p>
            <a:r>
              <a:rPr lang="it-IT" dirty="0"/>
              <a:t>The </a:t>
            </a:r>
            <a:r>
              <a:rPr lang="it-IT" dirty="0" err="1"/>
              <a:t>correspondence</a:t>
            </a:r>
            <a:r>
              <a:rPr lang="it-IT" dirty="0"/>
              <a:t> and </a:t>
            </a:r>
            <a:r>
              <a:rPr lang="it-IT" dirty="0" err="1"/>
              <a:t>emergence</a:t>
            </a:r>
            <a:r>
              <a:rPr lang="it-IT" dirty="0"/>
              <a:t> </a:t>
            </a:r>
            <a:r>
              <a:rPr lang="it-IT" dirty="0" err="1"/>
              <a:t>perspective</a:t>
            </a:r>
            <a:r>
              <a:rPr lang="it-IT" dirty="0"/>
              <a:t> </a:t>
            </a:r>
            <a:r>
              <a:rPr lang="it-IT" dirty="0" err="1"/>
              <a:t>differ</a:t>
            </a:r>
            <a:r>
              <a:rPr lang="it-IT" dirty="0"/>
              <a:t> on a </a:t>
            </a:r>
            <a:r>
              <a:rPr lang="it-IT" dirty="0" err="1"/>
              <a:t>crucial</a:t>
            </a:r>
            <a:r>
              <a:rPr lang="it-IT" dirty="0"/>
              <a:t> </a:t>
            </a:r>
            <a:r>
              <a:rPr lang="it-IT" dirty="0" err="1"/>
              <a:t>prediction</a:t>
            </a:r>
            <a:r>
              <a:rPr lang="it-IT" dirty="0"/>
              <a:t>, the </a:t>
            </a:r>
            <a:r>
              <a:rPr lang="it-IT" dirty="0" err="1"/>
              <a:t>effects</a:t>
            </a:r>
            <a:r>
              <a:rPr lang="it-IT" dirty="0"/>
              <a:t> of </a:t>
            </a:r>
            <a:r>
              <a:rPr lang="it-IT" dirty="0" err="1"/>
              <a:t>environments</a:t>
            </a:r>
            <a:r>
              <a:rPr lang="it-IT" dirty="0"/>
              <a:t> on traits.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delineated</a:t>
            </a:r>
            <a:r>
              <a:rPr lang="it-IT" dirty="0"/>
              <a:t> a </a:t>
            </a:r>
            <a:r>
              <a:rPr lang="it-IT" dirty="0" err="1"/>
              <a:t>three</a:t>
            </a:r>
            <a:r>
              <a:rPr lang="it-IT" dirty="0"/>
              <a:t>-step framework for </a:t>
            </a:r>
            <a:r>
              <a:rPr lang="it-IT" dirty="0" err="1"/>
              <a:t>testing</a:t>
            </a:r>
            <a:r>
              <a:rPr lang="it-IT" dirty="0"/>
              <a:t> </a:t>
            </a:r>
            <a:r>
              <a:rPr lang="it-IT" dirty="0" err="1"/>
              <a:t>whether</a:t>
            </a:r>
            <a:r>
              <a:rPr lang="it-IT" dirty="0"/>
              <a:t> traits can be </a:t>
            </a:r>
            <a:r>
              <a:rPr lang="it-IT" dirty="0" err="1"/>
              <a:t>causally</a:t>
            </a:r>
            <a:r>
              <a:rPr lang="it-IT" dirty="0"/>
              <a:t> </a:t>
            </a:r>
            <a:r>
              <a:rPr lang="it-IT" dirty="0" err="1"/>
              <a:t>affected</a:t>
            </a:r>
            <a:r>
              <a:rPr lang="it-IT" dirty="0"/>
              <a:t> by </a:t>
            </a:r>
            <a:r>
              <a:rPr lang="it-IT" dirty="0" err="1"/>
              <a:t>manipulations</a:t>
            </a:r>
            <a:r>
              <a:rPr lang="it-IT" dirty="0"/>
              <a:t> (i.e., </a:t>
            </a:r>
            <a:r>
              <a:rPr lang="it-IT" dirty="0" err="1"/>
              <a:t>controlled</a:t>
            </a:r>
            <a:r>
              <a:rPr lang="it-IT" dirty="0"/>
              <a:t> </a:t>
            </a:r>
            <a:r>
              <a:rPr lang="it-IT" dirty="0" err="1"/>
              <a:t>environments</a:t>
            </a:r>
            <a:r>
              <a:rPr lang="it-IT" dirty="0"/>
              <a:t>).</a:t>
            </a:r>
          </a:p>
          <a:p>
            <a:r>
              <a:rPr lang="it-IT" dirty="0"/>
              <a:t>Step 1 (</a:t>
            </a:r>
            <a:r>
              <a:rPr lang="it-IT" dirty="0" err="1"/>
              <a:t>done</a:t>
            </a:r>
            <a:r>
              <a:rPr lang="it-IT" dirty="0"/>
              <a:t>). Using network </a:t>
            </a:r>
            <a:r>
              <a:rPr lang="it-IT" dirty="0" err="1"/>
              <a:t>analysis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identified</a:t>
            </a:r>
            <a:r>
              <a:rPr lang="it-IT" dirty="0"/>
              <a:t> self-control and future-</a:t>
            </a:r>
            <a:r>
              <a:rPr lang="it-IT" dirty="0" err="1"/>
              <a:t>orientation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candidate targets for </a:t>
            </a:r>
            <a:r>
              <a:rPr lang="it-IT" dirty="0" err="1"/>
              <a:t>manipulation</a:t>
            </a:r>
            <a:r>
              <a:rPr lang="it-IT" dirty="0"/>
              <a:t>.</a:t>
            </a:r>
          </a:p>
          <a:p>
            <a:r>
              <a:rPr lang="it-IT" dirty="0"/>
              <a:t>Step 2 (</a:t>
            </a:r>
            <a:r>
              <a:rPr lang="it-IT" dirty="0" err="1"/>
              <a:t>ongoing</a:t>
            </a:r>
            <a:r>
              <a:rPr lang="it-IT" dirty="0"/>
              <a:t>).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identified</a:t>
            </a:r>
            <a:r>
              <a:rPr lang="it-IT" dirty="0"/>
              <a:t> a set of candidate </a:t>
            </a:r>
            <a:r>
              <a:rPr lang="it-IT" dirty="0" err="1"/>
              <a:t>manipulations</a:t>
            </a:r>
            <a:r>
              <a:rPr lang="it-IT" dirty="0"/>
              <a:t> of self-control,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required</a:t>
            </a:r>
            <a:r>
              <a:rPr lang="it-IT" dirty="0"/>
              <a:t> knowledge of the </a:t>
            </a:r>
            <a:r>
              <a:rPr lang="it-IT" dirty="0" err="1"/>
              <a:t>motivational</a:t>
            </a:r>
            <a:r>
              <a:rPr lang="it-IT" dirty="0"/>
              <a:t> </a:t>
            </a:r>
            <a:r>
              <a:rPr lang="it-IT" dirty="0" err="1"/>
              <a:t>bases</a:t>
            </a:r>
            <a:r>
              <a:rPr lang="it-IT" dirty="0"/>
              <a:t> of </a:t>
            </a:r>
            <a:r>
              <a:rPr lang="it-IT" dirty="0" err="1"/>
              <a:t>conscientiousness</a:t>
            </a:r>
            <a:r>
              <a:rPr lang="it-IT" dirty="0"/>
              <a:t>.</a:t>
            </a:r>
            <a:br>
              <a:rPr lang="it-IT" dirty="0"/>
            </a:br>
            <a:r>
              <a:rPr lang="it-IT" b="1" dirty="0" err="1"/>
              <a:t>Ongoing</a:t>
            </a:r>
            <a:r>
              <a:rPr lang="it-IT" b="1" dirty="0"/>
              <a:t> data </a:t>
            </a:r>
            <a:r>
              <a:rPr lang="it-IT" b="1" dirty="0" err="1"/>
              <a:t>collections</a:t>
            </a:r>
            <a:r>
              <a:rPr lang="it-IT" b="1" dirty="0"/>
              <a:t> on in-lab </a:t>
            </a:r>
            <a:r>
              <a:rPr lang="it-IT" b="1" dirty="0" err="1"/>
              <a:t>experimental</a:t>
            </a:r>
            <a:r>
              <a:rPr lang="it-IT" b="1" dirty="0"/>
              <a:t> </a:t>
            </a:r>
            <a:r>
              <a:rPr lang="it-IT" b="1" dirty="0" err="1"/>
              <a:t>studies</a:t>
            </a:r>
            <a:r>
              <a:rPr lang="it-IT" b="1" dirty="0"/>
              <a:t> (</a:t>
            </a:r>
            <a:r>
              <a:rPr lang="it-IT" b="1" dirty="0" err="1"/>
              <a:t>not</a:t>
            </a:r>
            <a:r>
              <a:rPr lang="it-IT" b="1" dirty="0"/>
              <a:t> </a:t>
            </a:r>
            <a:r>
              <a:rPr lang="it-IT" b="1" dirty="0" err="1"/>
              <a:t>yet</a:t>
            </a:r>
            <a:r>
              <a:rPr lang="it-IT" b="1" dirty="0"/>
              <a:t> complete!)</a:t>
            </a:r>
          </a:p>
          <a:p>
            <a:r>
              <a:rPr lang="it-IT" dirty="0"/>
              <a:t> Step 3 (</a:t>
            </a:r>
            <a:r>
              <a:rPr lang="it-IT" dirty="0" err="1"/>
              <a:t>planned</a:t>
            </a:r>
            <a:r>
              <a:rPr lang="it-IT" dirty="0"/>
              <a:t>).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attempt</a:t>
            </a:r>
            <a:r>
              <a:rPr lang="it-IT" dirty="0"/>
              <a:t> to produce </a:t>
            </a:r>
            <a:r>
              <a:rPr lang="it-IT" dirty="0" err="1"/>
              <a:t>reliable</a:t>
            </a:r>
            <a:r>
              <a:rPr lang="it-IT" dirty="0"/>
              <a:t> trait </a:t>
            </a:r>
            <a:r>
              <a:rPr lang="it-IT" dirty="0" err="1"/>
              <a:t>change</a:t>
            </a:r>
            <a:r>
              <a:rPr lang="it-IT" dirty="0"/>
              <a:t>, by for </a:t>
            </a:r>
            <a:r>
              <a:rPr lang="it-IT" dirty="0" err="1"/>
              <a:t>repeatedly</a:t>
            </a:r>
            <a:r>
              <a:rPr lang="it-IT" dirty="0"/>
              <a:t> </a:t>
            </a:r>
            <a:r>
              <a:rPr lang="it-IT" dirty="0" err="1"/>
              <a:t>administering</a:t>
            </a:r>
            <a:r>
              <a:rPr lang="it-IT" dirty="0"/>
              <a:t> the </a:t>
            </a:r>
            <a:r>
              <a:rPr lang="it-IT" dirty="0" err="1"/>
              <a:t>manipultions</a:t>
            </a:r>
            <a:r>
              <a:rPr lang="it-IT" dirty="0"/>
              <a:t> </a:t>
            </a:r>
            <a:r>
              <a:rPr lang="it-IT" dirty="0" err="1"/>
              <a:t>identified</a:t>
            </a:r>
            <a:r>
              <a:rPr lang="it-IT" dirty="0"/>
              <a:t> in Step 2 </a:t>
            </a:r>
            <a:r>
              <a:rPr lang="it-IT" dirty="0" err="1"/>
              <a:t>using</a:t>
            </a:r>
            <a:r>
              <a:rPr lang="it-IT" dirty="0"/>
              <a:t> </a:t>
            </a:r>
            <a:r>
              <a:rPr lang="it-IT" dirty="0" err="1"/>
              <a:t>Ecological</a:t>
            </a:r>
            <a:r>
              <a:rPr lang="it-IT" dirty="0"/>
              <a:t> </a:t>
            </a:r>
            <a:r>
              <a:rPr lang="it-IT" dirty="0" err="1"/>
              <a:t>Momentary</a:t>
            </a:r>
            <a:r>
              <a:rPr lang="it-IT" dirty="0"/>
              <a:t> </a:t>
            </a:r>
            <a:r>
              <a:rPr lang="it-IT" dirty="0" err="1"/>
              <a:t>Interventions</a:t>
            </a:r>
            <a:r>
              <a:rPr lang="it-IT" dirty="0"/>
              <a:t>.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4F27CC1-4992-4B6C-B40D-65309D952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33</a:t>
            </a:fld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BFEF166-220D-492F-8D0E-DFF7998BB669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6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82FB131-B936-4CA9-96C7-0D6BB7D66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Conclusions</a:t>
            </a:r>
            <a:r>
              <a:rPr lang="it-IT" dirty="0"/>
              <a:t> / Future </a:t>
            </a:r>
            <a:r>
              <a:rPr lang="it-IT" dirty="0" err="1"/>
              <a:t>directions</a:t>
            </a:r>
            <a:r>
              <a:rPr lang="it-IT" dirty="0"/>
              <a:t> (2)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E72B5F7-6014-473E-B9A9-6C85DEA5F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A </a:t>
            </a:r>
            <a:r>
              <a:rPr lang="it-IT" dirty="0" err="1"/>
              <a:t>reilable</a:t>
            </a:r>
            <a:r>
              <a:rPr lang="it-IT" dirty="0"/>
              <a:t> and </a:t>
            </a:r>
            <a:r>
              <a:rPr lang="it-IT" dirty="0" err="1"/>
              <a:t>successful</a:t>
            </a:r>
            <a:r>
              <a:rPr lang="it-IT" dirty="0"/>
              <a:t> </a:t>
            </a:r>
            <a:r>
              <a:rPr lang="it-IT" dirty="0" err="1"/>
              <a:t>manipultion</a:t>
            </a:r>
            <a:r>
              <a:rPr lang="it-IT" dirty="0"/>
              <a:t> of a trait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going</a:t>
            </a:r>
            <a:r>
              <a:rPr lang="it-IT" dirty="0"/>
              <a:t> to support an </a:t>
            </a:r>
            <a:r>
              <a:rPr lang="it-IT" dirty="0" err="1"/>
              <a:t>emergence</a:t>
            </a:r>
            <a:r>
              <a:rPr lang="it-IT" dirty="0"/>
              <a:t> </a:t>
            </a:r>
            <a:r>
              <a:rPr lang="it-IT" dirty="0" err="1"/>
              <a:t>view</a:t>
            </a:r>
            <a:r>
              <a:rPr lang="it-IT" dirty="0"/>
              <a:t> </a:t>
            </a:r>
            <a:r>
              <a:rPr lang="it-IT" dirty="0" err="1"/>
              <a:t>against</a:t>
            </a:r>
            <a:r>
              <a:rPr lang="it-IT" dirty="0"/>
              <a:t> the </a:t>
            </a:r>
            <a:r>
              <a:rPr lang="it-IT" dirty="0" err="1"/>
              <a:t>correspondence</a:t>
            </a:r>
            <a:r>
              <a:rPr lang="it-IT" dirty="0"/>
              <a:t> </a:t>
            </a:r>
            <a:r>
              <a:rPr lang="it-IT" dirty="0" err="1"/>
              <a:t>assumption</a:t>
            </a:r>
            <a:r>
              <a:rPr lang="it-IT" dirty="0"/>
              <a:t>. </a:t>
            </a:r>
            <a:r>
              <a:rPr lang="it-IT" dirty="0" err="1"/>
              <a:t>However</a:t>
            </a:r>
            <a:r>
              <a:rPr lang="it-IT" dirty="0"/>
              <a:t>, </a:t>
            </a:r>
            <a:r>
              <a:rPr lang="it-IT" dirty="0" err="1"/>
              <a:t>correspondence</a:t>
            </a:r>
            <a:r>
              <a:rPr lang="it-IT" dirty="0"/>
              <a:t> and </a:t>
            </a:r>
            <a:r>
              <a:rPr lang="it-IT" dirty="0" err="1"/>
              <a:t>emergence</a:t>
            </a:r>
            <a:r>
              <a:rPr lang="it-IT" dirty="0"/>
              <a:t> can co-</a:t>
            </a:r>
            <a:r>
              <a:rPr lang="it-IT" dirty="0" err="1"/>
              <a:t>exist</a:t>
            </a:r>
            <a:r>
              <a:rPr lang="it-IT" dirty="0"/>
              <a:t> </a:t>
            </a:r>
            <a:r>
              <a:rPr lang="it-IT" dirty="0" err="1"/>
              <a:t>within</a:t>
            </a:r>
            <a:r>
              <a:rPr lang="it-IT" dirty="0"/>
              <a:t> the </a:t>
            </a:r>
            <a:r>
              <a:rPr lang="it-IT" dirty="0" err="1"/>
              <a:t>same</a:t>
            </a:r>
            <a:r>
              <a:rPr lang="it-IT" dirty="0"/>
              <a:t> trait</a:t>
            </a:r>
            <a:br>
              <a:rPr lang="it-IT" dirty="0"/>
            </a:br>
            <a:r>
              <a:rPr lang="it-IT" sz="1400" dirty="0"/>
              <a:t>(</a:t>
            </a:r>
            <a:r>
              <a:rPr lang="it-IT" sz="1400" dirty="0" err="1"/>
              <a:t>Mottus</a:t>
            </a:r>
            <a:r>
              <a:rPr lang="it-IT" sz="1400" dirty="0"/>
              <a:t> &amp; </a:t>
            </a:r>
            <a:r>
              <a:rPr lang="it-IT" sz="1400" dirty="0" err="1"/>
              <a:t>Allerhand</a:t>
            </a:r>
            <a:r>
              <a:rPr lang="it-IT" sz="1400" dirty="0"/>
              <a:t>, 2018)</a:t>
            </a:r>
          </a:p>
          <a:p>
            <a:r>
              <a:rPr lang="it-IT" dirty="0" err="1"/>
              <a:t>We</a:t>
            </a:r>
            <a:r>
              <a:rPr lang="it-IT" dirty="0"/>
              <a:t> are </a:t>
            </a:r>
            <a:r>
              <a:rPr lang="it-IT" dirty="0" err="1"/>
              <a:t>now</a:t>
            </a:r>
            <a:r>
              <a:rPr lang="it-IT" dirty="0"/>
              <a:t> in the middle of Step 2: Feedback on </a:t>
            </a:r>
            <a:r>
              <a:rPr lang="it-IT" dirty="0" err="1"/>
              <a:t>our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 and on </a:t>
            </a:r>
            <a:r>
              <a:rPr lang="it-IT" dirty="0" err="1"/>
              <a:t>our</a:t>
            </a:r>
            <a:r>
              <a:rPr lang="it-IT" dirty="0"/>
              <a:t> </a:t>
            </a:r>
            <a:r>
              <a:rPr lang="it-IT" dirty="0" err="1"/>
              <a:t>plans</a:t>
            </a:r>
            <a:r>
              <a:rPr lang="it-IT" dirty="0"/>
              <a:t> are more </a:t>
            </a:r>
            <a:r>
              <a:rPr lang="it-IT" dirty="0" err="1"/>
              <a:t>than</a:t>
            </a:r>
            <a:r>
              <a:rPr lang="it-IT" dirty="0"/>
              <a:t> welcome!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4F27CC1-4992-4B6C-B40D-65309D952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34</a:t>
            </a:fld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40A6B5C-13EC-410E-B3AB-F84E64B684C2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PART1: Intro – Step 1 – Step 2 – Step 3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088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701FB167-C675-42B8-92AC-2580B44226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Thank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for </a:t>
            </a:r>
            <a:r>
              <a:rPr lang="it-IT" dirty="0" err="1"/>
              <a:t>your</a:t>
            </a:r>
            <a:r>
              <a:rPr lang="it-IT" dirty="0"/>
              <a:t> </a:t>
            </a:r>
            <a:r>
              <a:rPr lang="it-IT" dirty="0" err="1"/>
              <a:t>attention</a:t>
            </a:r>
            <a:r>
              <a:rPr lang="it-IT" dirty="0"/>
              <a:t>!</a:t>
            </a:r>
          </a:p>
        </p:txBody>
      </p:sp>
      <p:sp>
        <p:nvSpPr>
          <p:cNvPr id="4" name="Sottotitolo 3">
            <a:extLst>
              <a:ext uri="{FF2B5EF4-FFF2-40B4-BE49-F238E27FC236}">
                <a16:creationId xmlns:a16="http://schemas.microsoft.com/office/drawing/2014/main" id="{10DD8D6F-E14D-464C-8C8F-D2DB37C374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B5DFD5C-D728-4D01-9585-3211B3946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550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>
            <a:extLst>
              <a:ext uri="{FF2B5EF4-FFF2-40B4-BE49-F238E27FC236}">
                <a16:creationId xmlns:a16="http://schemas.microsoft.com/office/drawing/2014/main" id="{8B6943D3-4055-4FDA-A2DD-8F440C020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Correspondence</a:t>
            </a:r>
            <a:r>
              <a:rPr lang="it-IT" dirty="0"/>
              <a:t>, </a:t>
            </a:r>
            <a:r>
              <a:rPr lang="it-IT" dirty="0" err="1"/>
              <a:t>example</a:t>
            </a:r>
            <a:endParaRPr lang="it-IT" dirty="0"/>
          </a:p>
        </p:txBody>
      </p:sp>
      <p:sp>
        <p:nvSpPr>
          <p:cNvPr id="21" name="Segnaposto contenuto 20">
            <a:extLst>
              <a:ext uri="{FF2B5EF4-FFF2-40B4-BE49-F238E27FC236}">
                <a16:creationId xmlns:a16="http://schemas.microsoft.com/office/drawing/2014/main" id="{B96FF327-AFC6-46C5-AD7A-5B6420361C3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John </a:t>
            </a:r>
            <a:r>
              <a:rPr lang="it-IT" dirty="0" err="1"/>
              <a:t>is</a:t>
            </a:r>
            <a:r>
              <a:rPr lang="it-IT" dirty="0"/>
              <a:t> an </a:t>
            </a:r>
            <a:r>
              <a:rPr lang="it-IT" dirty="0" err="1"/>
              <a:t>unconscientious</a:t>
            </a:r>
            <a:r>
              <a:rPr lang="it-IT" dirty="0"/>
              <a:t> </a:t>
            </a:r>
            <a:r>
              <a:rPr lang="it-IT" dirty="0" err="1"/>
              <a:t>student</a:t>
            </a:r>
            <a:r>
              <a:rPr lang="it-IT" dirty="0"/>
              <a:t>.</a:t>
            </a:r>
          </a:p>
          <a:p>
            <a:pPr marL="0" indent="0">
              <a:buNone/>
            </a:pPr>
            <a:r>
              <a:rPr lang="it-IT" dirty="0"/>
              <a:t>Suppose an </a:t>
            </a:r>
            <a:r>
              <a:rPr lang="it-IT" dirty="0" err="1"/>
              <a:t>environmental</a:t>
            </a:r>
            <a:r>
              <a:rPr lang="it-IT" dirty="0"/>
              <a:t> </a:t>
            </a:r>
            <a:r>
              <a:rPr lang="it-IT" dirty="0" err="1"/>
              <a:t>condition</a:t>
            </a:r>
            <a:r>
              <a:rPr lang="it-IT" dirty="0"/>
              <a:t> X (a new </a:t>
            </a:r>
            <a:r>
              <a:rPr lang="it-IT" err="1"/>
              <a:t>teacher</a:t>
            </a:r>
            <a:r>
              <a:rPr lang="it-IT"/>
              <a:t>), </a:t>
            </a:r>
            <a:r>
              <a:rPr lang="it-IT" dirty="0" err="1"/>
              <a:t>through</a:t>
            </a:r>
            <a:r>
              <a:rPr lang="it-IT" dirty="0"/>
              <a:t> a  </a:t>
            </a:r>
            <a:r>
              <a:rPr lang="it-IT" dirty="0" err="1"/>
              <a:t>mechanism</a:t>
            </a:r>
            <a:r>
              <a:rPr lang="it-IT" dirty="0"/>
              <a:t> M (the </a:t>
            </a:r>
            <a:r>
              <a:rPr lang="it-IT" dirty="0" err="1"/>
              <a:t>teacher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able</a:t>
            </a:r>
            <a:r>
              <a:rPr lang="it-IT" dirty="0"/>
              <a:t> to motivate </a:t>
            </a:r>
            <a:r>
              <a:rPr lang="it-IT"/>
              <a:t>John),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to </a:t>
            </a:r>
            <a:r>
              <a:rPr lang="it-IT" dirty="0" err="1"/>
              <a:t>relevant</a:t>
            </a:r>
            <a:r>
              <a:rPr lang="it-IT" dirty="0"/>
              <a:t> </a:t>
            </a:r>
            <a:r>
              <a:rPr lang="it-IT" dirty="0" err="1"/>
              <a:t>manifestations</a:t>
            </a:r>
            <a:r>
              <a:rPr lang="it-IT" dirty="0"/>
              <a:t> of the trait (John </a:t>
            </a:r>
            <a:r>
              <a:rPr lang="it-IT" dirty="0" err="1"/>
              <a:t>studies</a:t>
            </a:r>
            <a:r>
              <a:rPr lang="it-IT" dirty="0"/>
              <a:t> more).</a:t>
            </a:r>
          </a:p>
          <a:p>
            <a:pPr marL="0" indent="0">
              <a:buNone/>
            </a:pPr>
            <a:endParaRPr lang="it-IT" dirty="0"/>
          </a:p>
          <a:p>
            <a:endParaRPr lang="it-IT" dirty="0"/>
          </a:p>
        </p:txBody>
      </p:sp>
      <p:sp>
        <p:nvSpPr>
          <p:cNvPr id="22" name="Segnaposto contenuto 21">
            <a:extLst>
              <a:ext uri="{FF2B5EF4-FFF2-40B4-BE49-F238E27FC236}">
                <a16:creationId xmlns:a16="http://schemas.microsoft.com/office/drawing/2014/main" id="{DCFBB98E-572F-4A92-8C02-9A8A406121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going</a:t>
            </a:r>
            <a:r>
              <a:rPr lang="it-IT" dirty="0"/>
              <a:t> to </a:t>
            </a:r>
            <a:r>
              <a:rPr lang="it-IT" dirty="0" err="1"/>
              <a:t>affect</a:t>
            </a:r>
            <a:r>
              <a:rPr lang="it-IT" dirty="0"/>
              <a:t> </a:t>
            </a:r>
            <a:r>
              <a:rPr lang="it-IT" dirty="0" err="1"/>
              <a:t>John’s</a:t>
            </a:r>
            <a:r>
              <a:rPr lang="it-IT" dirty="0"/>
              <a:t> </a:t>
            </a:r>
            <a:r>
              <a:rPr lang="it-IT" dirty="0" err="1"/>
              <a:t>conscientiousness</a:t>
            </a:r>
            <a:r>
              <a:rPr lang="it-IT" dirty="0"/>
              <a:t>, </a:t>
            </a:r>
            <a:r>
              <a:rPr lang="it-IT" dirty="0" err="1"/>
              <a:t>besides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specific</a:t>
            </a:r>
            <a:r>
              <a:rPr lang="it-IT" dirty="0"/>
              <a:t> </a:t>
            </a:r>
            <a:r>
              <a:rPr lang="it-IT" dirty="0" err="1"/>
              <a:t>manifestation</a:t>
            </a:r>
            <a:r>
              <a:rPr lang="it-IT" dirty="0"/>
              <a:t>. In the long </a:t>
            </a:r>
            <a:r>
              <a:rPr lang="it-IT" dirty="0" err="1"/>
              <a:t>term</a:t>
            </a:r>
            <a:r>
              <a:rPr lang="it-IT" dirty="0"/>
              <a:t>, John </a:t>
            </a:r>
            <a:r>
              <a:rPr lang="it-IT" dirty="0" err="1"/>
              <a:t>does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become</a:t>
            </a:r>
            <a:r>
              <a:rPr lang="it-IT" dirty="0"/>
              <a:t> more </a:t>
            </a:r>
            <a:r>
              <a:rPr lang="it-IT" dirty="0" err="1"/>
              <a:t>organized</a:t>
            </a:r>
            <a:r>
              <a:rPr lang="it-IT" dirty="0"/>
              <a:t>, </a:t>
            </a:r>
            <a:r>
              <a:rPr lang="it-IT" dirty="0" err="1"/>
              <a:t>industrious</a:t>
            </a:r>
            <a:r>
              <a:rPr lang="it-IT" dirty="0"/>
              <a:t>, </a:t>
            </a:r>
            <a:r>
              <a:rPr lang="it-IT" dirty="0" err="1"/>
              <a:t>responsible</a:t>
            </a:r>
            <a:r>
              <a:rPr lang="it-IT" dirty="0"/>
              <a:t>, or </a:t>
            </a:r>
            <a:r>
              <a:rPr lang="it-IT" dirty="0" err="1"/>
              <a:t>controlled</a:t>
            </a:r>
            <a:r>
              <a:rPr lang="it-IT" dirty="0"/>
              <a:t>.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7FD00CC-CA44-4070-B9F3-5790747CC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000" y="6129337"/>
            <a:ext cx="2743200" cy="365125"/>
          </a:xfrm>
        </p:spPr>
        <p:txBody>
          <a:bodyPr/>
          <a:lstStyle/>
          <a:p>
            <a:fld id="{F96E98D3-0AF2-44CA-9DBB-49191F1991FA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Segnaposto contenuto 1">
            <a:extLst>
              <a:ext uri="{FF2B5EF4-FFF2-40B4-BE49-F238E27FC236}">
                <a16:creationId xmlns:a16="http://schemas.microsoft.com/office/drawing/2014/main" id="{6F127664-B286-49A6-BE22-101E7D22F02A}"/>
              </a:ext>
            </a:extLst>
          </p:cNvPr>
          <p:cNvSpPr txBox="1">
            <a:spLocks/>
          </p:cNvSpPr>
          <p:nvPr/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it-IT" dirty="0"/>
          </a:p>
        </p:txBody>
      </p:sp>
      <p:grpSp>
        <p:nvGrpSpPr>
          <p:cNvPr id="9" name="Group 33">
            <a:extLst>
              <a:ext uri="{FF2B5EF4-FFF2-40B4-BE49-F238E27FC236}">
                <a16:creationId xmlns:a16="http://schemas.microsoft.com/office/drawing/2014/main" id="{BD607F9B-4F42-40C2-8821-C7DAEA40FEB3}"/>
              </a:ext>
            </a:extLst>
          </p:cNvPr>
          <p:cNvGrpSpPr/>
          <p:nvPr/>
        </p:nvGrpSpPr>
        <p:grpSpPr>
          <a:xfrm>
            <a:off x="9648688" y="3875927"/>
            <a:ext cx="1767980" cy="1536437"/>
            <a:chOff x="931812" y="1385895"/>
            <a:chExt cx="2762550" cy="2400753"/>
          </a:xfrm>
        </p:grpSpPr>
        <p:sp>
          <p:nvSpPr>
            <p:cNvPr id="10" name="Ovale 9">
              <a:extLst>
                <a:ext uri="{FF2B5EF4-FFF2-40B4-BE49-F238E27FC236}">
                  <a16:creationId xmlns:a16="http://schemas.microsoft.com/office/drawing/2014/main" id="{866F53CA-B368-4345-977B-159C3F1070D6}"/>
                </a:ext>
              </a:extLst>
            </p:cNvPr>
            <p:cNvSpPr/>
            <p:nvPr/>
          </p:nvSpPr>
          <p:spPr bwMode="auto">
            <a:xfrm>
              <a:off x="1979712" y="1385895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1" name="Rettangolo arrotondato 12">
              <a:extLst>
                <a:ext uri="{FF2B5EF4-FFF2-40B4-BE49-F238E27FC236}">
                  <a16:creationId xmlns:a16="http://schemas.microsoft.com/office/drawing/2014/main" id="{14C8830E-E8A0-4CBD-91D5-037014B1D72A}"/>
                </a:ext>
              </a:extLst>
            </p:cNvPr>
            <p:cNvSpPr/>
            <p:nvPr/>
          </p:nvSpPr>
          <p:spPr bwMode="auto">
            <a:xfrm>
              <a:off x="93181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 dirty="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2" name="Rettangolo arrotondato 31">
              <a:extLst>
                <a:ext uri="{FF2B5EF4-FFF2-40B4-BE49-F238E27FC236}">
                  <a16:creationId xmlns:a16="http://schemas.microsoft.com/office/drawing/2014/main" id="{FCCF022D-05A8-4D13-B62F-27B329D7F596}"/>
                </a:ext>
              </a:extLst>
            </p:cNvPr>
            <p:cNvSpPr/>
            <p:nvPr/>
          </p:nvSpPr>
          <p:spPr bwMode="auto">
            <a:xfrm>
              <a:off x="201781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13" name="Rettangolo arrotondato 32">
              <a:extLst>
                <a:ext uri="{FF2B5EF4-FFF2-40B4-BE49-F238E27FC236}">
                  <a16:creationId xmlns:a16="http://schemas.microsoft.com/office/drawing/2014/main" id="{1A504A29-3412-4933-95DB-87C172E52721}"/>
                </a:ext>
              </a:extLst>
            </p:cNvPr>
            <p:cNvSpPr/>
            <p:nvPr/>
          </p:nvSpPr>
          <p:spPr bwMode="auto">
            <a:xfrm>
              <a:off x="3046362" y="3138648"/>
              <a:ext cx="648000" cy="648000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14" name="Connettore 2 16">
              <a:extLst>
                <a:ext uri="{FF2B5EF4-FFF2-40B4-BE49-F238E27FC236}">
                  <a16:creationId xmlns:a16="http://schemas.microsoft.com/office/drawing/2014/main" id="{FCC4C396-B8DF-4F39-890C-267D6F399189}"/>
                </a:ext>
              </a:extLst>
            </p:cNvPr>
            <p:cNvCxnSpPr/>
            <p:nvPr/>
          </p:nvCxnSpPr>
          <p:spPr bwMode="auto">
            <a:xfrm flipH="1">
              <a:off x="1255812" y="2109795"/>
              <a:ext cx="87600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Connettore 2 18">
              <a:extLst>
                <a:ext uri="{FF2B5EF4-FFF2-40B4-BE49-F238E27FC236}">
                  <a16:creationId xmlns:a16="http://schemas.microsoft.com/office/drawing/2014/main" id="{72521E8E-9A09-4F42-9194-9E1181BE525E}"/>
                </a:ext>
              </a:extLst>
            </p:cNvPr>
            <p:cNvCxnSpPr>
              <a:stCxn id="10" idx="4"/>
              <a:endCxn id="12" idx="0"/>
            </p:cNvCxnSpPr>
            <p:nvPr/>
          </p:nvCxnSpPr>
          <p:spPr bwMode="auto">
            <a:xfrm>
              <a:off x="2341662" y="2109795"/>
              <a:ext cx="15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Connettore 2 15">
              <a:extLst>
                <a:ext uri="{FF2B5EF4-FFF2-40B4-BE49-F238E27FC236}">
                  <a16:creationId xmlns:a16="http://schemas.microsoft.com/office/drawing/2014/main" id="{A986D2A5-CC90-4BFC-8AE7-90AABF5A52E2}"/>
                </a:ext>
              </a:extLst>
            </p:cNvPr>
            <p:cNvCxnSpPr>
              <a:endCxn id="13" idx="0"/>
            </p:cNvCxnSpPr>
            <p:nvPr/>
          </p:nvCxnSpPr>
          <p:spPr bwMode="auto">
            <a:xfrm>
              <a:off x="2627712" y="2109795"/>
              <a:ext cx="742650" cy="1028853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3" name="Rettangolo arrotondato 12">
            <a:extLst>
              <a:ext uri="{FF2B5EF4-FFF2-40B4-BE49-F238E27FC236}">
                <a16:creationId xmlns:a16="http://schemas.microsoft.com/office/drawing/2014/main" id="{AB208F95-1796-4A51-A637-B72E772833BB}"/>
              </a:ext>
            </a:extLst>
          </p:cNvPr>
          <p:cNvSpPr/>
          <p:nvPr/>
        </p:nvSpPr>
        <p:spPr bwMode="auto">
          <a:xfrm>
            <a:off x="9648688" y="4997352"/>
            <a:ext cx="425446" cy="42544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 dirty="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cxnSp>
        <p:nvCxnSpPr>
          <p:cNvPr id="26" name="Connettore 2 16">
            <a:extLst>
              <a:ext uri="{FF2B5EF4-FFF2-40B4-BE49-F238E27FC236}">
                <a16:creationId xmlns:a16="http://schemas.microsoft.com/office/drawing/2014/main" id="{1E3FD800-0A51-4C78-B46C-4D8619DABA02}"/>
              </a:ext>
            </a:extLst>
          </p:cNvPr>
          <p:cNvCxnSpPr>
            <a:cxnSpLocks/>
            <a:stCxn id="28" idx="0"/>
          </p:cNvCxnSpPr>
          <p:nvPr/>
        </p:nvCxnSpPr>
        <p:spPr bwMode="auto">
          <a:xfrm flipV="1">
            <a:off x="8854894" y="5166609"/>
            <a:ext cx="785632" cy="76172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7" name="Picture 2" descr="Cog Cogs Gear Gears Mechanism Preferences Settings">
            <a:extLst>
              <a:ext uri="{FF2B5EF4-FFF2-40B4-BE49-F238E27FC236}">
                <a16:creationId xmlns:a16="http://schemas.microsoft.com/office/drawing/2014/main" id="{4A1D50AF-73B0-497C-9D1E-C087F774F9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6994" y="5591751"/>
            <a:ext cx="603243" cy="60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ttangolo arrotondato 12">
            <a:extLst>
              <a:ext uri="{FF2B5EF4-FFF2-40B4-BE49-F238E27FC236}">
                <a16:creationId xmlns:a16="http://schemas.microsoft.com/office/drawing/2014/main" id="{6CF7B644-265F-4E4D-8DDF-5A8FA0B5B4F4}"/>
              </a:ext>
            </a:extLst>
          </p:cNvPr>
          <p:cNvSpPr/>
          <p:nvPr/>
        </p:nvSpPr>
        <p:spPr bwMode="auto">
          <a:xfrm>
            <a:off x="8647540" y="5928333"/>
            <a:ext cx="414708" cy="41470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 dirty="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8321A3C-22E6-4259-A41E-573A0FC6B56B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Intro –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Step 1 – Step 2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98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4A492AC6-60F2-4652-9002-DCAE1817F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Emergence</a:t>
            </a:r>
            <a:r>
              <a:rPr lang="it-IT" dirty="0"/>
              <a:t>/network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65304741-F01B-4713-9F62-A84CA130A81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“Personality dimensions emerge out of the connectivity structure that exists between their components"</a:t>
            </a:r>
          </a:p>
          <a:p>
            <a:pPr marL="0" indent="0">
              <a:buNone/>
            </a:pPr>
            <a:r>
              <a:rPr lang="en-US" dirty="0"/>
              <a:t>(Cramer et al., 2012)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“[traits] are seen as emergent from interactions among the elements of the personality network over time"</a:t>
            </a:r>
            <a:r>
              <a:rPr lang="it-IT" dirty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(Baumert et al., 2017)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it-IT" dirty="0" err="1"/>
              <a:t>Changes</a:t>
            </a:r>
            <a:r>
              <a:rPr lang="it-IT" dirty="0"/>
              <a:t> in </a:t>
            </a:r>
            <a:r>
              <a:rPr lang="it-IT" dirty="0" err="1"/>
              <a:t>relevant</a:t>
            </a:r>
            <a:r>
              <a:rPr lang="it-IT" dirty="0"/>
              <a:t> </a:t>
            </a:r>
            <a:r>
              <a:rPr lang="it-IT" dirty="0" err="1"/>
              <a:t>environments</a:t>
            </a:r>
            <a:r>
              <a:rPr lang="it-IT" dirty="0"/>
              <a:t>, over time, can </a:t>
            </a:r>
            <a:r>
              <a:rPr lang="it-IT" dirty="0" err="1"/>
              <a:t>have</a:t>
            </a:r>
            <a:r>
              <a:rPr lang="it-IT" dirty="0"/>
              <a:t> an </a:t>
            </a:r>
            <a:r>
              <a:rPr lang="it-IT" dirty="0" err="1"/>
              <a:t>effect</a:t>
            </a:r>
            <a:r>
              <a:rPr lang="it-IT" dirty="0"/>
              <a:t>, </a:t>
            </a:r>
            <a:r>
              <a:rPr lang="it-IT" dirty="0" err="1"/>
              <a:t>through</a:t>
            </a:r>
            <a:r>
              <a:rPr lang="it-IT" dirty="0"/>
              <a:t> a </a:t>
            </a:r>
            <a:r>
              <a:rPr lang="it-IT" dirty="0" err="1"/>
              <a:t>complex</a:t>
            </a:r>
            <a:r>
              <a:rPr lang="it-IT" dirty="0"/>
              <a:t> web of </a:t>
            </a:r>
            <a:r>
              <a:rPr lang="it-IT" dirty="0" err="1"/>
              <a:t>causal</a:t>
            </a:r>
            <a:r>
              <a:rPr lang="it-IT" dirty="0"/>
              <a:t> </a:t>
            </a:r>
            <a:r>
              <a:rPr lang="it-IT" dirty="0" err="1"/>
              <a:t>relationships</a:t>
            </a:r>
            <a:r>
              <a:rPr lang="it-IT" dirty="0"/>
              <a:t>, on the trait </a:t>
            </a:r>
            <a:r>
              <a:rPr lang="it-IT" dirty="0" err="1"/>
              <a:t>itself</a:t>
            </a:r>
            <a:r>
              <a:rPr lang="it-IT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6A1CABE-E9DC-4D1E-A5A5-CFB8640D6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5</a:t>
            </a:fld>
            <a:endParaRPr lang="en-US"/>
          </a:p>
        </p:txBody>
      </p:sp>
      <p:sp>
        <p:nvSpPr>
          <p:cNvPr id="23" name="Segnaposto numero diapositiva 4">
            <a:extLst>
              <a:ext uri="{FF2B5EF4-FFF2-40B4-BE49-F238E27FC236}">
                <a16:creationId xmlns:a16="http://schemas.microsoft.com/office/drawing/2014/main" id="{E109ADE1-386C-4F4A-82E0-6403FE732C1D}"/>
              </a:ext>
            </a:extLst>
          </p:cNvPr>
          <p:cNvSpPr txBox="1">
            <a:spLocks/>
          </p:cNvSpPr>
          <p:nvPr/>
        </p:nvSpPr>
        <p:spPr>
          <a:xfrm>
            <a:off x="8278995" y="54138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6E98D3-0AF2-44CA-9DBB-49191F1991FA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24" name="Group 34">
            <a:extLst>
              <a:ext uri="{FF2B5EF4-FFF2-40B4-BE49-F238E27FC236}">
                <a16:creationId xmlns:a16="http://schemas.microsoft.com/office/drawing/2014/main" id="{AD80E776-0F5A-4A61-A717-771F19892FCA}"/>
              </a:ext>
            </a:extLst>
          </p:cNvPr>
          <p:cNvGrpSpPr/>
          <p:nvPr/>
        </p:nvGrpSpPr>
        <p:grpSpPr>
          <a:xfrm>
            <a:off x="8278995" y="3429000"/>
            <a:ext cx="2123581" cy="1805435"/>
            <a:chOff x="4752675" y="1196752"/>
            <a:chExt cx="3654425" cy="2881125"/>
          </a:xfrm>
        </p:grpSpPr>
        <p:sp>
          <p:nvSpPr>
            <p:cNvPr id="25" name="Ovale 42">
              <a:extLst>
                <a:ext uri="{FF2B5EF4-FFF2-40B4-BE49-F238E27FC236}">
                  <a16:creationId xmlns:a16="http://schemas.microsoft.com/office/drawing/2014/main" id="{2D84AD10-62BA-479C-8189-FB68FFC4B655}"/>
                </a:ext>
              </a:extLst>
            </p:cNvPr>
            <p:cNvSpPr/>
            <p:nvPr/>
          </p:nvSpPr>
          <p:spPr bwMode="auto">
            <a:xfrm>
              <a:off x="6339721" y="1196752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26" name="Ovale 49">
              <a:extLst>
                <a:ext uri="{FF2B5EF4-FFF2-40B4-BE49-F238E27FC236}">
                  <a16:creationId xmlns:a16="http://schemas.microsoft.com/office/drawing/2014/main" id="{81307A4F-35AE-4909-8672-141A4DA98A56}"/>
                </a:ext>
              </a:extLst>
            </p:cNvPr>
            <p:cNvSpPr/>
            <p:nvPr/>
          </p:nvSpPr>
          <p:spPr bwMode="auto">
            <a:xfrm>
              <a:off x="5314650" y="1616082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27" name="Ovale 50">
              <a:extLst>
                <a:ext uri="{FF2B5EF4-FFF2-40B4-BE49-F238E27FC236}">
                  <a16:creationId xmlns:a16="http://schemas.microsoft.com/office/drawing/2014/main" id="{CB8E3BEC-AF04-462B-9A3B-9CFE293A18A9}"/>
                </a:ext>
              </a:extLst>
            </p:cNvPr>
            <p:cNvSpPr/>
            <p:nvPr/>
          </p:nvSpPr>
          <p:spPr bwMode="auto">
            <a:xfrm>
              <a:off x="7073146" y="3353977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28" name="Ovale 51">
              <a:extLst>
                <a:ext uri="{FF2B5EF4-FFF2-40B4-BE49-F238E27FC236}">
                  <a16:creationId xmlns:a16="http://schemas.microsoft.com/office/drawing/2014/main" id="{93419B5D-FF80-4764-9729-235690EBA512}"/>
                </a:ext>
              </a:extLst>
            </p:cNvPr>
            <p:cNvSpPr/>
            <p:nvPr/>
          </p:nvSpPr>
          <p:spPr bwMode="auto">
            <a:xfrm>
              <a:off x="7683200" y="2168605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29" name="Ovale 52">
              <a:extLst>
                <a:ext uri="{FF2B5EF4-FFF2-40B4-BE49-F238E27FC236}">
                  <a16:creationId xmlns:a16="http://schemas.microsoft.com/office/drawing/2014/main" id="{338B6D80-54CE-4EAE-8854-03D649151010}"/>
                </a:ext>
              </a:extLst>
            </p:cNvPr>
            <p:cNvSpPr/>
            <p:nvPr/>
          </p:nvSpPr>
          <p:spPr bwMode="auto">
            <a:xfrm>
              <a:off x="6282904" y="2435536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30" name="Ovale 53">
              <a:extLst>
                <a:ext uri="{FF2B5EF4-FFF2-40B4-BE49-F238E27FC236}">
                  <a16:creationId xmlns:a16="http://schemas.microsoft.com/office/drawing/2014/main" id="{9D93B4FB-4637-49BB-BAB8-DC004AD44BF7}"/>
                </a:ext>
              </a:extLst>
            </p:cNvPr>
            <p:cNvSpPr/>
            <p:nvPr/>
          </p:nvSpPr>
          <p:spPr bwMode="auto">
            <a:xfrm>
              <a:off x="4752675" y="2731868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33" name="Connettore 1 2050">
              <a:extLst>
                <a:ext uri="{FF2B5EF4-FFF2-40B4-BE49-F238E27FC236}">
                  <a16:creationId xmlns:a16="http://schemas.microsoft.com/office/drawing/2014/main" id="{D5EE9444-1F53-447A-B6DE-7692B1AD2967}"/>
                </a:ext>
              </a:extLst>
            </p:cNvPr>
            <p:cNvCxnSpPr>
              <a:stCxn id="26" idx="7"/>
              <a:endCxn id="25" idx="2"/>
            </p:cNvCxnSpPr>
            <p:nvPr/>
          </p:nvCxnSpPr>
          <p:spPr bwMode="auto">
            <a:xfrm flipV="1">
              <a:off x="5932537" y="1558702"/>
              <a:ext cx="407184" cy="163393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Connettore 1 2052">
              <a:extLst>
                <a:ext uri="{FF2B5EF4-FFF2-40B4-BE49-F238E27FC236}">
                  <a16:creationId xmlns:a16="http://schemas.microsoft.com/office/drawing/2014/main" id="{32170494-B3D3-4685-AD20-8F880F0C857D}"/>
                </a:ext>
              </a:extLst>
            </p:cNvPr>
            <p:cNvCxnSpPr>
              <a:stCxn id="26" idx="3"/>
              <a:endCxn id="30" idx="0"/>
            </p:cNvCxnSpPr>
            <p:nvPr/>
          </p:nvCxnSpPr>
          <p:spPr bwMode="auto">
            <a:xfrm flipH="1">
              <a:off x="5114625" y="2233969"/>
              <a:ext cx="306038" cy="497899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Connettore 1 2056">
              <a:extLst>
                <a:ext uri="{FF2B5EF4-FFF2-40B4-BE49-F238E27FC236}">
                  <a16:creationId xmlns:a16="http://schemas.microsoft.com/office/drawing/2014/main" id="{1494C66D-03CB-4BF1-9C29-2FE2AB00A878}"/>
                </a:ext>
              </a:extLst>
            </p:cNvPr>
            <p:cNvCxnSpPr>
              <a:stCxn id="26" idx="5"/>
              <a:endCxn id="29" idx="1"/>
            </p:cNvCxnSpPr>
            <p:nvPr/>
          </p:nvCxnSpPr>
          <p:spPr bwMode="auto">
            <a:xfrm>
              <a:off x="5932537" y="2233969"/>
              <a:ext cx="456380" cy="3075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Connettore 1 2061">
              <a:extLst>
                <a:ext uri="{FF2B5EF4-FFF2-40B4-BE49-F238E27FC236}">
                  <a16:creationId xmlns:a16="http://schemas.microsoft.com/office/drawing/2014/main" id="{E84E1117-EDB2-4569-A3C5-4F66853BA30B}"/>
                </a:ext>
              </a:extLst>
            </p:cNvPr>
            <p:cNvCxnSpPr>
              <a:stCxn id="29" idx="5"/>
              <a:endCxn id="27" idx="1"/>
            </p:cNvCxnSpPr>
            <p:nvPr/>
          </p:nvCxnSpPr>
          <p:spPr bwMode="auto">
            <a:xfrm>
              <a:off x="6900791" y="3053423"/>
              <a:ext cx="278368" cy="406567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Connettore 1 2063">
              <a:extLst>
                <a:ext uri="{FF2B5EF4-FFF2-40B4-BE49-F238E27FC236}">
                  <a16:creationId xmlns:a16="http://schemas.microsoft.com/office/drawing/2014/main" id="{0AEC9366-8432-4246-90DB-4A3EA60D8CB0}"/>
                </a:ext>
              </a:extLst>
            </p:cNvPr>
            <p:cNvCxnSpPr>
              <a:stCxn id="27" idx="7"/>
              <a:endCxn id="28" idx="4"/>
            </p:cNvCxnSpPr>
            <p:nvPr/>
          </p:nvCxnSpPr>
          <p:spPr bwMode="auto">
            <a:xfrm flipV="1">
              <a:off x="7691033" y="2892505"/>
              <a:ext cx="354117" cy="567485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8" name="Ovale 53">
            <a:extLst>
              <a:ext uri="{FF2B5EF4-FFF2-40B4-BE49-F238E27FC236}">
                <a16:creationId xmlns:a16="http://schemas.microsoft.com/office/drawing/2014/main" id="{5DBB03D3-08C1-4A43-ABBF-996FBE9A4461}"/>
              </a:ext>
            </a:extLst>
          </p:cNvPr>
          <p:cNvSpPr/>
          <p:nvPr/>
        </p:nvSpPr>
        <p:spPr bwMode="auto">
          <a:xfrm>
            <a:off x="9167087" y="4205346"/>
            <a:ext cx="420657" cy="45362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39" name="Ovale 53">
            <a:extLst>
              <a:ext uri="{FF2B5EF4-FFF2-40B4-BE49-F238E27FC236}">
                <a16:creationId xmlns:a16="http://schemas.microsoft.com/office/drawing/2014/main" id="{83121937-2374-43AF-9EF3-2B66A772BC57}"/>
              </a:ext>
            </a:extLst>
          </p:cNvPr>
          <p:cNvSpPr/>
          <p:nvPr/>
        </p:nvSpPr>
        <p:spPr bwMode="auto">
          <a:xfrm>
            <a:off x="8604601" y="3691871"/>
            <a:ext cx="421614" cy="45362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40" name="Ovale 53">
            <a:extLst>
              <a:ext uri="{FF2B5EF4-FFF2-40B4-BE49-F238E27FC236}">
                <a16:creationId xmlns:a16="http://schemas.microsoft.com/office/drawing/2014/main" id="{A8096964-4E52-460E-94B6-D863CE0634D1}"/>
              </a:ext>
            </a:extLst>
          </p:cNvPr>
          <p:cNvSpPr/>
          <p:nvPr/>
        </p:nvSpPr>
        <p:spPr bwMode="auto">
          <a:xfrm>
            <a:off x="8276864" y="4391884"/>
            <a:ext cx="422607" cy="45271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41" name="Ovale 53">
            <a:extLst>
              <a:ext uri="{FF2B5EF4-FFF2-40B4-BE49-F238E27FC236}">
                <a16:creationId xmlns:a16="http://schemas.microsoft.com/office/drawing/2014/main" id="{79575D84-F6CC-4D0B-84E8-20D61DC26F85}"/>
              </a:ext>
            </a:extLst>
          </p:cNvPr>
          <p:cNvSpPr/>
          <p:nvPr/>
        </p:nvSpPr>
        <p:spPr bwMode="auto">
          <a:xfrm>
            <a:off x="9201135" y="3429121"/>
            <a:ext cx="420657" cy="45362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cxnSp>
        <p:nvCxnSpPr>
          <p:cNvPr id="42" name="Connettore 2 16">
            <a:extLst>
              <a:ext uri="{FF2B5EF4-FFF2-40B4-BE49-F238E27FC236}">
                <a16:creationId xmlns:a16="http://schemas.microsoft.com/office/drawing/2014/main" id="{AD82A2E3-C997-4263-887F-D202F2294E33}"/>
              </a:ext>
            </a:extLst>
          </p:cNvPr>
          <p:cNvCxnSpPr>
            <a:cxnSpLocks/>
            <a:stCxn id="44" idx="0"/>
          </p:cNvCxnSpPr>
          <p:nvPr/>
        </p:nvCxnSpPr>
        <p:spPr bwMode="auto">
          <a:xfrm flipV="1">
            <a:off x="8370889" y="4451094"/>
            <a:ext cx="785632" cy="76172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3" name="Picture 2" descr="Cog Cogs Gear Gears Mechanism Preferences Settings">
            <a:extLst>
              <a:ext uri="{FF2B5EF4-FFF2-40B4-BE49-F238E27FC236}">
                <a16:creationId xmlns:a16="http://schemas.microsoft.com/office/drawing/2014/main" id="{9324FF95-AC8B-4CED-A1B3-F6E541BF0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2989" y="4876236"/>
            <a:ext cx="603243" cy="60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ttangolo arrotondato 12">
            <a:extLst>
              <a:ext uri="{FF2B5EF4-FFF2-40B4-BE49-F238E27FC236}">
                <a16:creationId xmlns:a16="http://schemas.microsoft.com/office/drawing/2014/main" id="{40CDBF5E-0AB6-4CF7-A3EB-670D583D0C8D}"/>
              </a:ext>
            </a:extLst>
          </p:cNvPr>
          <p:cNvSpPr/>
          <p:nvPr/>
        </p:nvSpPr>
        <p:spPr bwMode="auto">
          <a:xfrm>
            <a:off x="8163535" y="5212818"/>
            <a:ext cx="414708" cy="41470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 dirty="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45" name="Ovale 53">
            <a:extLst>
              <a:ext uri="{FF2B5EF4-FFF2-40B4-BE49-F238E27FC236}">
                <a16:creationId xmlns:a16="http://schemas.microsoft.com/office/drawing/2014/main" id="{FC901BF3-0C38-446D-B7C9-F74F25B92E92}"/>
              </a:ext>
            </a:extLst>
          </p:cNvPr>
          <p:cNvSpPr/>
          <p:nvPr/>
        </p:nvSpPr>
        <p:spPr bwMode="auto">
          <a:xfrm>
            <a:off x="9627417" y="4783147"/>
            <a:ext cx="420657" cy="45362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46" name="Ovale 53">
            <a:extLst>
              <a:ext uri="{FF2B5EF4-FFF2-40B4-BE49-F238E27FC236}">
                <a16:creationId xmlns:a16="http://schemas.microsoft.com/office/drawing/2014/main" id="{DC652E1E-0121-45E1-98D7-5A9E78208AA8}"/>
              </a:ext>
            </a:extLst>
          </p:cNvPr>
          <p:cNvSpPr/>
          <p:nvPr/>
        </p:nvSpPr>
        <p:spPr bwMode="auto">
          <a:xfrm>
            <a:off x="9980943" y="4039437"/>
            <a:ext cx="422607" cy="45271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47" name="Rettangolo 46">
            <a:extLst>
              <a:ext uri="{FF2B5EF4-FFF2-40B4-BE49-F238E27FC236}">
                <a16:creationId xmlns:a16="http://schemas.microsoft.com/office/drawing/2014/main" id="{65625082-8D85-4A0F-B8BA-F04110750388}"/>
              </a:ext>
            </a:extLst>
          </p:cNvPr>
          <p:cNvSpPr/>
          <p:nvPr/>
        </p:nvSpPr>
        <p:spPr>
          <a:xfrm>
            <a:off x="6659099" y="2049201"/>
            <a:ext cx="3533147" cy="830997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it-IT" sz="2400" dirty="0" err="1"/>
              <a:t>John’s</a:t>
            </a:r>
            <a:r>
              <a:rPr lang="it-IT" sz="2400" dirty="0"/>
              <a:t> </a:t>
            </a:r>
            <a:r>
              <a:rPr lang="it-IT" sz="2400" dirty="0" err="1"/>
              <a:t>conscientiousness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/>
              <a:t>more </a:t>
            </a:r>
            <a:r>
              <a:rPr lang="it-IT" sz="2400" dirty="0" err="1"/>
              <a:t>likely</a:t>
            </a:r>
            <a:r>
              <a:rPr lang="it-IT" sz="2400" dirty="0"/>
              <a:t> to </a:t>
            </a:r>
            <a:r>
              <a:rPr lang="it-IT" sz="2400" dirty="0" err="1"/>
              <a:t>change</a:t>
            </a:r>
            <a:r>
              <a:rPr lang="it-IT" sz="2400" dirty="0"/>
              <a:t>.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12CD64B-B007-4847-A5FA-B24095839037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Intro –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Step 1 – Step 2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03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err="1"/>
              <a:t>It’s</a:t>
            </a:r>
            <a:r>
              <a:rPr lang="it-IT" dirty="0"/>
              <a:t> an </a:t>
            </a:r>
            <a:r>
              <a:rPr lang="it-IT" dirty="0" err="1"/>
              <a:t>empirical</a:t>
            </a:r>
            <a:r>
              <a:rPr lang="it-IT" dirty="0"/>
              <a:t> </a:t>
            </a:r>
            <a:r>
              <a:rPr lang="it-IT" dirty="0" err="1"/>
              <a:t>question</a:t>
            </a:r>
            <a:r>
              <a:rPr lang="it-IT" dirty="0"/>
              <a:t>… </a:t>
            </a:r>
            <a:r>
              <a:rPr lang="it-IT" dirty="0" err="1"/>
              <a:t>that</a:t>
            </a:r>
            <a:r>
              <a:rPr lang="it-IT" dirty="0"/>
              <a:t> can be </a:t>
            </a:r>
            <a:r>
              <a:rPr lang="it-IT" dirty="0" err="1"/>
              <a:t>tackled</a:t>
            </a:r>
            <a:r>
              <a:rPr lang="it-IT" dirty="0"/>
              <a:t> via </a:t>
            </a:r>
            <a:r>
              <a:rPr lang="it-IT" dirty="0" err="1"/>
              <a:t>experimental</a:t>
            </a:r>
            <a:r>
              <a:rPr lang="it-IT" dirty="0"/>
              <a:t> </a:t>
            </a:r>
            <a:r>
              <a:rPr lang="it-IT" dirty="0" err="1"/>
              <a:t>research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AC1FC4ED-29DC-4FC0-9E3F-90EAC84E7E95}"/>
              </a:ext>
            </a:extLst>
          </p:cNvPr>
          <p:cNvSpPr txBox="1">
            <a:spLocks/>
          </p:cNvSpPr>
          <p:nvPr/>
        </p:nvSpPr>
        <p:spPr>
          <a:xfrm>
            <a:off x="838199" y="4412341"/>
            <a:ext cx="10262937" cy="21710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8" name="Segnaposto contenuto 7">
            <a:extLst>
              <a:ext uri="{FF2B5EF4-FFF2-40B4-BE49-F238E27FC236}">
                <a16:creationId xmlns:a16="http://schemas.microsoft.com/office/drawing/2014/main" id="{A3129A3C-3272-4258-8961-254832838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 err="1"/>
              <a:t>Experimental</a:t>
            </a:r>
            <a:r>
              <a:rPr lang="it-IT" dirty="0"/>
              <a:t> </a:t>
            </a:r>
            <a:r>
              <a:rPr lang="it-IT" dirty="0" err="1"/>
              <a:t>manipulation</a:t>
            </a:r>
            <a:r>
              <a:rPr lang="it-IT" dirty="0"/>
              <a:t> = </a:t>
            </a:r>
            <a:r>
              <a:rPr lang="it-IT" dirty="0" err="1"/>
              <a:t>controlled</a:t>
            </a:r>
            <a:r>
              <a:rPr lang="it-IT" dirty="0"/>
              <a:t> </a:t>
            </a:r>
            <a:r>
              <a:rPr lang="it-IT" dirty="0" err="1"/>
              <a:t>environments</a:t>
            </a:r>
            <a:r>
              <a:rPr lang="it-IT" dirty="0"/>
              <a:t>. </a:t>
            </a:r>
            <a:r>
              <a:rPr lang="it-IT" dirty="0" err="1"/>
              <a:t>If</a:t>
            </a:r>
            <a:r>
              <a:rPr lang="it-IT" dirty="0"/>
              <a:t>, by </a:t>
            </a:r>
            <a:r>
              <a:rPr lang="it-IT" dirty="0" err="1"/>
              <a:t>relying</a:t>
            </a:r>
            <a:r>
              <a:rPr lang="it-IT" dirty="0"/>
              <a:t> on </a:t>
            </a:r>
            <a:r>
              <a:rPr lang="it-IT" dirty="0" err="1"/>
              <a:t>our</a:t>
            </a:r>
            <a:r>
              <a:rPr lang="it-IT" dirty="0"/>
              <a:t> knowledge of a </a:t>
            </a:r>
            <a:r>
              <a:rPr lang="it-IT" dirty="0" err="1"/>
              <a:t>trait’s</a:t>
            </a:r>
            <a:r>
              <a:rPr lang="it-IT" dirty="0"/>
              <a:t> network, </a:t>
            </a:r>
            <a:r>
              <a:rPr lang="it-IT" dirty="0" err="1"/>
              <a:t>we</a:t>
            </a:r>
            <a:r>
              <a:rPr lang="it-IT" dirty="0"/>
              <a:t> are </a:t>
            </a:r>
            <a:r>
              <a:rPr lang="it-IT" dirty="0" err="1"/>
              <a:t>able</a:t>
            </a:r>
            <a:r>
              <a:rPr lang="it-IT" dirty="0"/>
              <a:t> </a:t>
            </a:r>
            <a:r>
              <a:rPr lang="it-IT" dirty="0" err="1"/>
              <a:t>develop</a:t>
            </a:r>
            <a:r>
              <a:rPr lang="it-IT" dirty="0"/>
              <a:t> a </a:t>
            </a:r>
            <a:r>
              <a:rPr lang="it-IT" dirty="0" err="1"/>
              <a:t>reliable</a:t>
            </a:r>
            <a:r>
              <a:rPr lang="it-IT" dirty="0"/>
              <a:t> </a:t>
            </a:r>
            <a:r>
              <a:rPr lang="it-IT" dirty="0" err="1"/>
              <a:t>method</a:t>
            </a:r>
            <a:r>
              <a:rPr lang="it-IT" dirty="0"/>
              <a:t> for </a:t>
            </a:r>
            <a:r>
              <a:rPr lang="it-IT" dirty="0" err="1"/>
              <a:t>experimentally</a:t>
            </a:r>
            <a:r>
              <a:rPr lang="it-IT" dirty="0"/>
              <a:t> </a:t>
            </a:r>
            <a:r>
              <a:rPr lang="it-IT" dirty="0" err="1"/>
              <a:t>manipulating</a:t>
            </a:r>
            <a:r>
              <a:rPr lang="it-IT" dirty="0"/>
              <a:t> a </a:t>
            </a:r>
            <a:r>
              <a:rPr lang="it-IT" dirty="0" err="1"/>
              <a:t>personality</a:t>
            </a:r>
            <a:r>
              <a:rPr lang="it-IT" dirty="0"/>
              <a:t> trait in the long </a:t>
            </a:r>
            <a:r>
              <a:rPr lang="it-IT" dirty="0" err="1"/>
              <a:t>term</a:t>
            </a:r>
            <a:r>
              <a:rPr lang="it-IT" dirty="0"/>
              <a:t>,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would</a:t>
            </a:r>
            <a:r>
              <a:rPr lang="it-IT" dirty="0"/>
              <a:t> </a:t>
            </a:r>
            <a:r>
              <a:rPr lang="it-IT" dirty="0" err="1"/>
              <a:t>strongly</a:t>
            </a:r>
            <a:r>
              <a:rPr lang="it-IT" dirty="0"/>
              <a:t> corroborate the </a:t>
            </a:r>
            <a:r>
              <a:rPr lang="it-IT" dirty="0" err="1"/>
              <a:t>emergence</a:t>
            </a:r>
            <a:r>
              <a:rPr lang="it-IT" dirty="0"/>
              <a:t> idea. </a:t>
            </a:r>
          </a:p>
          <a:p>
            <a:r>
              <a:rPr lang="it-IT" dirty="0" err="1"/>
              <a:t>Conversely</a:t>
            </a:r>
            <a:r>
              <a:rPr lang="it-IT" dirty="0"/>
              <a:t>, </a:t>
            </a:r>
            <a:r>
              <a:rPr lang="it-IT" dirty="0" err="1"/>
              <a:t>if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are </a:t>
            </a:r>
            <a:r>
              <a:rPr lang="it-IT" dirty="0" err="1"/>
              <a:t>systematically</a:t>
            </a:r>
            <a:r>
              <a:rPr lang="it-IT" dirty="0"/>
              <a:t> </a:t>
            </a:r>
            <a:r>
              <a:rPr lang="it-IT" dirty="0" err="1"/>
              <a:t>unable</a:t>
            </a:r>
            <a:r>
              <a:rPr lang="it-IT" dirty="0"/>
              <a:t> to do so,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would</a:t>
            </a:r>
            <a:r>
              <a:rPr lang="it-IT" dirty="0"/>
              <a:t> corroborate a </a:t>
            </a:r>
            <a:r>
              <a:rPr lang="it-IT" dirty="0" err="1"/>
              <a:t>view</a:t>
            </a:r>
            <a:r>
              <a:rPr lang="it-IT" dirty="0"/>
              <a:t> </a:t>
            </a:r>
            <a:r>
              <a:rPr lang="it-IT" dirty="0" err="1"/>
              <a:t>based</a:t>
            </a:r>
            <a:r>
              <a:rPr lang="it-IT" dirty="0"/>
              <a:t> on </a:t>
            </a:r>
            <a:r>
              <a:rPr lang="it-IT" dirty="0" err="1"/>
              <a:t>correspondence</a:t>
            </a:r>
            <a:r>
              <a:rPr lang="it-IT" dirty="0"/>
              <a:t>. </a:t>
            </a:r>
            <a:r>
              <a:rPr lang="en-US" sz="1800" dirty="0"/>
              <a:t>(Costantini &amp; </a:t>
            </a:r>
            <a:r>
              <a:rPr lang="en-US" sz="1800" dirty="0" err="1"/>
              <a:t>Perugini</a:t>
            </a:r>
            <a:r>
              <a:rPr lang="en-US" sz="1800" dirty="0"/>
              <a:t>, 2018)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dirty="0"/>
              <a:t>A </a:t>
            </a:r>
            <a:r>
              <a:rPr lang="it-IT" dirty="0" err="1"/>
              <a:t>recent</a:t>
            </a:r>
            <a:r>
              <a:rPr lang="it-IT" dirty="0"/>
              <a:t> meta-</a:t>
            </a:r>
            <a:r>
              <a:rPr lang="it-IT" dirty="0" err="1"/>
              <a:t>analysis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shown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experimental</a:t>
            </a:r>
            <a:r>
              <a:rPr lang="it-IT" dirty="0"/>
              <a:t> </a:t>
            </a:r>
            <a:r>
              <a:rPr lang="it-IT" dirty="0" err="1"/>
              <a:t>manipulations</a:t>
            </a:r>
            <a:r>
              <a:rPr lang="it-IT" dirty="0"/>
              <a:t> (</a:t>
            </a:r>
            <a:r>
              <a:rPr lang="it-IT" dirty="0" err="1"/>
              <a:t>whose</a:t>
            </a:r>
            <a:r>
              <a:rPr lang="it-IT" dirty="0"/>
              <a:t> </a:t>
            </a:r>
            <a:r>
              <a:rPr lang="it-IT" dirty="0" err="1"/>
              <a:t>aim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changing</a:t>
            </a:r>
            <a:r>
              <a:rPr lang="it-IT" dirty="0"/>
              <a:t> traits) can </a:t>
            </a:r>
            <a:r>
              <a:rPr lang="it-IT" dirty="0" err="1"/>
              <a:t>have</a:t>
            </a:r>
            <a:r>
              <a:rPr lang="it-IT" dirty="0"/>
              <a:t> «</a:t>
            </a:r>
            <a:r>
              <a:rPr lang="it-IT" dirty="0" err="1"/>
              <a:t>collateral</a:t>
            </a:r>
            <a:r>
              <a:rPr lang="it-IT" dirty="0"/>
              <a:t>» </a:t>
            </a:r>
            <a:r>
              <a:rPr lang="it-IT" dirty="0" err="1"/>
              <a:t>but</a:t>
            </a:r>
            <a:r>
              <a:rPr lang="it-IT" dirty="0"/>
              <a:t> long-</a:t>
            </a:r>
            <a:r>
              <a:rPr lang="it-IT" dirty="0" err="1"/>
              <a:t>lasting</a:t>
            </a:r>
            <a:r>
              <a:rPr lang="it-IT" dirty="0"/>
              <a:t> </a:t>
            </a:r>
            <a:r>
              <a:rPr lang="it-IT" dirty="0" err="1"/>
              <a:t>effects</a:t>
            </a:r>
            <a:r>
              <a:rPr lang="it-IT" dirty="0"/>
              <a:t> on traits </a:t>
            </a:r>
            <a:r>
              <a:rPr lang="it-IT" sz="2000" dirty="0"/>
              <a:t>(Roberts et al., 2017)</a:t>
            </a:r>
          </a:p>
          <a:p>
            <a:pPr marL="0" indent="0">
              <a:buNone/>
            </a:pPr>
            <a:r>
              <a:rPr lang="it-IT" dirty="0" err="1"/>
              <a:t>Individuals</a:t>
            </a:r>
            <a:r>
              <a:rPr lang="it-IT" dirty="0"/>
              <a:t> </a:t>
            </a:r>
            <a:r>
              <a:rPr lang="it-IT" dirty="0" err="1"/>
              <a:t>willing</a:t>
            </a:r>
            <a:r>
              <a:rPr lang="it-IT" dirty="0"/>
              <a:t> to </a:t>
            </a:r>
            <a:r>
              <a:rPr lang="it-IT" dirty="0" err="1"/>
              <a:t>change</a:t>
            </a:r>
            <a:r>
              <a:rPr lang="it-IT" dirty="0"/>
              <a:t>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personality</a:t>
            </a:r>
            <a:r>
              <a:rPr lang="it-IT" dirty="0"/>
              <a:t> </a:t>
            </a:r>
            <a:r>
              <a:rPr lang="it-IT" dirty="0" err="1"/>
              <a:t>seem</a:t>
            </a:r>
            <a:r>
              <a:rPr lang="it-IT" dirty="0"/>
              <a:t> </a:t>
            </a:r>
            <a:r>
              <a:rPr lang="it-IT" dirty="0" err="1"/>
              <a:t>able</a:t>
            </a:r>
            <a:r>
              <a:rPr lang="it-IT" dirty="0"/>
              <a:t> to do so and </a:t>
            </a:r>
            <a:r>
              <a:rPr lang="it-IT" dirty="0" err="1"/>
              <a:t>seem</a:t>
            </a:r>
            <a:r>
              <a:rPr lang="it-IT" dirty="0"/>
              <a:t> to benefit from </a:t>
            </a:r>
            <a:r>
              <a:rPr lang="it-IT" dirty="0" err="1"/>
              <a:t>implementation</a:t>
            </a:r>
            <a:r>
              <a:rPr lang="it-IT" dirty="0"/>
              <a:t> </a:t>
            </a:r>
            <a:r>
              <a:rPr lang="it-IT" dirty="0" err="1"/>
              <a:t>intentions</a:t>
            </a:r>
            <a:r>
              <a:rPr lang="it-IT" dirty="0"/>
              <a:t> </a:t>
            </a:r>
            <a:r>
              <a:rPr lang="it-IT" sz="2000" dirty="0"/>
              <a:t>(Hudson &amp; </a:t>
            </a:r>
            <a:r>
              <a:rPr lang="it-IT" sz="2000" dirty="0" err="1"/>
              <a:t>Fraley</a:t>
            </a:r>
            <a:r>
              <a:rPr lang="it-IT" sz="2000" dirty="0"/>
              <a:t>, 2015)</a:t>
            </a:r>
          </a:p>
          <a:p>
            <a:pPr marL="0" indent="0">
              <a:buNone/>
            </a:pPr>
            <a:endParaRPr lang="en-US" dirty="0"/>
          </a:p>
          <a:p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6C075AE-A0EE-41DB-A791-F98B3A51F740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Intro –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Step 1 – Step 2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83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7</a:t>
            </a:fld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821" y="465384"/>
            <a:ext cx="6961668" cy="4376571"/>
          </a:xfrm>
          <a:prstGeom prst="rect">
            <a:avLst/>
          </a:prstGeom>
        </p:spPr>
      </p:pic>
      <p:pic>
        <p:nvPicPr>
          <p:cNvPr id="1026" name="Picture 2" descr="https://cdn-images-1.medium.com/max/2000/1*6lsGkmnriiK8ISxBORPAIg.jpe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73162"/>
            <a:ext cx="4856162" cy="175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Segnaposto contenuto 2"/>
          <p:cNvSpPr>
            <a:spLocks noGrp="1"/>
          </p:cNvSpPr>
          <p:nvPr>
            <p:ph sz="half" idx="1"/>
          </p:nvPr>
        </p:nvSpPr>
        <p:spPr>
          <a:xfrm>
            <a:off x="341058" y="5032036"/>
            <a:ext cx="5317392" cy="13605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b="1" dirty="0"/>
              <a:t>A </a:t>
            </a:r>
            <a:r>
              <a:rPr lang="it-IT" b="1" dirty="0" err="1"/>
              <a:t>three</a:t>
            </a:r>
            <a:r>
              <a:rPr lang="it-IT" b="1" dirty="0"/>
              <a:t>-step framework, a long road.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step</a:t>
            </a:r>
            <a:r>
              <a:rPr lang="it-IT" dirty="0"/>
              <a:t> </a:t>
            </a:r>
            <a:r>
              <a:rPr lang="it-IT" dirty="0" err="1"/>
              <a:t>requires</a:t>
            </a:r>
            <a:r>
              <a:rPr lang="it-IT" dirty="0"/>
              <a:t>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studies</a:t>
            </a:r>
            <a:r>
              <a:rPr lang="it-IT" dirty="0"/>
              <a:t>. </a:t>
            </a:r>
            <a:r>
              <a:rPr lang="it-IT" dirty="0" err="1"/>
              <a:t>Each</a:t>
            </a:r>
            <a:r>
              <a:rPr lang="it-IT" dirty="0"/>
              <a:t> step can go </a:t>
            </a:r>
            <a:r>
              <a:rPr lang="it-IT" dirty="0" err="1"/>
              <a:t>wrong</a:t>
            </a:r>
            <a:r>
              <a:rPr lang="it-IT" dirty="0"/>
              <a:t>.</a:t>
            </a:r>
          </a:p>
          <a:p>
            <a:pPr marL="0" indent="0">
              <a:buNone/>
            </a:pPr>
            <a:r>
              <a:rPr lang="it-IT" dirty="0"/>
              <a:t>(</a:t>
            </a:r>
            <a:r>
              <a:rPr lang="it-IT" dirty="0" err="1"/>
              <a:t>We</a:t>
            </a:r>
            <a:r>
              <a:rPr lang="it-IT" dirty="0"/>
              <a:t> are </a:t>
            </a:r>
            <a:r>
              <a:rPr lang="it-IT" dirty="0" err="1"/>
              <a:t>now</a:t>
            </a:r>
            <a:r>
              <a:rPr lang="it-IT" dirty="0"/>
              <a:t> in the middle of Step 2)</a:t>
            </a:r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9C8228FC-28F1-4CF7-92A5-2116F85C4766}"/>
              </a:ext>
            </a:extLst>
          </p:cNvPr>
          <p:cNvSpPr txBox="1">
            <a:spLocks/>
          </p:cNvSpPr>
          <p:nvPr/>
        </p:nvSpPr>
        <p:spPr>
          <a:xfrm>
            <a:off x="9325574" y="1020417"/>
            <a:ext cx="2766805" cy="360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it-IT" b="1" dirty="0"/>
              <a:t>Step 1. </a:t>
            </a:r>
            <a:r>
              <a:rPr lang="it-IT" b="1" dirty="0" err="1"/>
              <a:t>Identify</a:t>
            </a:r>
            <a:r>
              <a:rPr lang="it-IT" b="1" dirty="0"/>
              <a:t> target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b="1" dirty="0"/>
              <a:t>Step 2. In lab </a:t>
            </a:r>
            <a:r>
              <a:rPr lang="it-IT" b="1" dirty="0" err="1"/>
              <a:t>manipulation</a:t>
            </a:r>
            <a:r>
              <a:rPr lang="it-IT" b="1" dirty="0"/>
              <a:t> of target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b="1" dirty="0"/>
              <a:t>Step 3. </a:t>
            </a:r>
            <a:r>
              <a:rPr lang="it-IT" b="1" dirty="0" err="1"/>
              <a:t>Ecological</a:t>
            </a:r>
            <a:r>
              <a:rPr lang="it-IT" b="1" dirty="0"/>
              <a:t> </a:t>
            </a:r>
            <a:r>
              <a:rPr lang="it-IT" b="1" dirty="0" err="1"/>
              <a:t>Momentary</a:t>
            </a:r>
            <a:r>
              <a:rPr lang="it-IT" b="1" dirty="0"/>
              <a:t> </a:t>
            </a:r>
            <a:r>
              <a:rPr lang="it-IT" b="1" dirty="0" err="1"/>
              <a:t>Intervention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882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4"/>
          <p:cNvGrpSpPr/>
          <p:nvPr/>
        </p:nvGrpSpPr>
        <p:grpSpPr>
          <a:xfrm>
            <a:off x="8340013" y="2197496"/>
            <a:ext cx="2123581" cy="1805435"/>
            <a:chOff x="4752675" y="1196752"/>
            <a:chExt cx="3654425" cy="2881125"/>
          </a:xfrm>
        </p:grpSpPr>
        <p:sp>
          <p:nvSpPr>
            <p:cNvPr id="33" name="Ovale 42"/>
            <p:cNvSpPr/>
            <p:nvPr/>
          </p:nvSpPr>
          <p:spPr bwMode="auto">
            <a:xfrm>
              <a:off x="6339721" y="1196752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34" name="Ovale 49"/>
            <p:cNvSpPr/>
            <p:nvPr/>
          </p:nvSpPr>
          <p:spPr bwMode="auto">
            <a:xfrm>
              <a:off x="5314650" y="1616082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35" name="Ovale 50"/>
            <p:cNvSpPr/>
            <p:nvPr/>
          </p:nvSpPr>
          <p:spPr bwMode="auto">
            <a:xfrm>
              <a:off x="7073146" y="3353977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36" name="Ovale 51"/>
            <p:cNvSpPr/>
            <p:nvPr/>
          </p:nvSpPr>
          <p:spPr bwMode="auto">
            <a:xfrm>
              <a:off x="7683200" y="2168605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37" name="Ovale 52"/>
            <p:cNvSpPr/>
            <p:nvPr/>
          </p:nvSpPr>
          <p:spPr bwMode="auto">
            <a:xfrm>
              <a:off x="6282904" y="2435536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sp>
          <p:nvSpPr>
            <p:cNvPr id="38" name="Ovale 53"/>
            <p:cNvSpPr/>
            <p:nvPr/>
          </p:nvSpPr>
          <p:spPr bwMode="auto">
            <a:xfrm>
              <a:off x="4752675" y="2731868"/>
              <a:ext cx="723900" cy="7239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389438"/>
              <a:endParaRPr lang="it-IT" sz="3000">
                <a:solidFill>
                  <a:prstClr val="black"/>
                </a:solidFill>
                <a:latin typeface="Arial Narrow" pitchFamily="34" charset="0"/>
                <a:cs typeface="+mn-cs"/>
              </a:endParaRPr>
            </a:p>
          </p:txBody>
        </p:sp>
        <p:cxnSp>
          <p:nvCxnSpPr>
            <p:cNvPr id="39" name="Connettore 1 2050"/>
            <p:cNvCxnSpPr>
              <a:stCxn id="34" idx="7"/>
              <a:endCxn id="33" idx="2"/>
            </p:cNvCxnSpPr>
            <p:nvPr/>
          </p:nvCxnSpPr>
          <p:spPr bwMode="auto">
            <a:xfrm flipV="1">
              <a:off x="5932537" y="1558702"/>
              <a:ext cx="407184" cy="163393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Connettore 1 2052"/>
            <p:cNvCxnSpPr>
              <a:stCxn id="34" idx="3"/>
              <a:endCxn id="38" idx="0"/>
            </p:cNvCxnSpPr>
            <p:nvPr/>
          </p:nvCxnSpPr>
          <p:spPr bwMode="auto">
            <a:xfrm flipH="1">
              <a:off x="5114625" y="2233969"/>
              <a:ext cx="306038" cy="497899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Connettore 1 2056"/>
            <p:cNvCxnSpPr>
              <a:stCxn id="34" idx="5"/>
              <a:endCxn id="37" idx="1"/>
            </p:cNvCxnSpPr>
            <p:nvPr/>
          </p:nvCxnSpPr>
          <p:spPr bwMode="auto">
            <a:xfrm>
              <a:off x="5932537" y="2233969"/>
              <a:ext cx="456380" cy="307580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Connettore 1 2061"/>
            <p:cNvCxnSpPr>
              <a:stCxn id="37" idx="5"/>
              <a:endCxn id="35" idx="1"/>
            </p:cNvCxnSpPr>
            <p:nvPr/>
          </p:nvCxnSpPr>
          <p:spPr bwMode="auto">
            <a:xfrm>
              <a:off x="6900791" y="3053423"/>
              <a:ext cx="278368" cy="406567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Connettore 1 2063"/>
            <p:cNvCxnSpPr>
              <a:stCxn id="35" idx="7"/>
              <a:endCxn id="36" idx="4"/>
            </p:cNvCxnSpPr>
            <p:nvPr/>
          </p:nvCxnSpPr>
          <p:spPr bwMode="auto">
            <a:xfrm flipV="1">
              <a:off x="7691033" y="2892505"/>
              <a:ext cx="354117" cy="567485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Step 1. </a:t>
            </a:r>
            <a:r>
              <a:rPr lang="it-IT" dirty="0" err="1"/>
              <a:t>Identify</a:t>
            </a:r>
            <a:r>
              <a:rPr lang="it-IT" dirty="0"/>
              <a:t> a target</a:t>
            </a:r>
          </a:p>
        </p:txBody>
      </p:sp>
      <p:sp>
        <p:nvSpPr>
          <p:cNvPr id="7" name="Segnaposto contenuto 6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7401659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Identify </a:t>
            </a:r>
            <a:r>
              <a:rPr lang="en-US" b="1" dirty="0"/>
              <a:t>target constructs</a:t>
            </a:r>
            <a:r>
              <a:rPr lang="en-US" dirty="0"/>
              <a:t> for experimental intervention, using non-experimental research.</a:t>
            </a:r>
          </a:p>
          <a:p>
            <a:pPr marL="0" indent="0">
              <a:buNone/>
            </a:pPr>
            <a:r>
              <a:rPr lang="en-US" dirty="0"/>
              <a:t>The ideal targets:</a:t>
            </a:r>
          </a:p>
          <a:p>
            <a:r>
              <a:rPr lang="en-US" dirty="0"/>
              <a:t>Are well connected with several aspects of the trait.</a:t>
            </a:r>
          </a:p>
          <a:p>
            <a:r>
              <a:rPr lang="en-US" dirty="0"/>
              <a:t>Can be manipulated.</a:t>
            </a:r>
          </a:p>
          <a:p>
            <a:r>
              <a:rPr lang="en-US" dirty="0"/>
              <a:t>Can be assessed not only with self-reports, but also via behavioral indicators.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en-US" dirty="0"/>
              <a:t>Networks/GGM are a good way to identify candidates: Disconnected nodes are less likely to be directly causally related (</a:t>
            </a:r>
            <a:r>
              <a:rPr lang="it-IT" dirty="0" err="1"/>
              <a:t>Epskamp</a:t>
            </a:r>
            <a:r>
              <a:rPr lang="it-IT" dirty="0"/>
              <a:t> et al., 2018; </a:t>
            </a:r>
            <a:r>
              <a:rPr lang="en-US" dirty="0"/>
              <a:t>see Sacha’s talk). But networks do not imply causality.</a:t>
            </a:r>
          </a:p>
          <a:p>
            <a:pPr marL="514350" indent="-514350">
              <a:buAutoNum type="arabicParenR"/>
            </a:pP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8</a:t>
            </a:fld>
            <a:endParaRPr lang="en-US" dirty="0"/>
          </a:p>
        </p:txBody>
      </p:sp>
      <p:sp>
        <p:nvSpPr>
          <p:cNvPr id="27" name="Ovale 53"/>
          <p:cNvSpPr/>
          <p:nvPr/>
        </p:nvSpPr>
        <p:spPr bwMode="auto">
          <a:xfrm>
            <a:off x="9238771" y="2963448"/>
            <a:ext cx="420657" cy="45362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389438"/>
            <a:endParaRPr lang="it-IT" sz="3000">
              <a:solidFill>
                <a:prstClr val="black"/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57A8F9F-C942-4F3E-B60E-AE8725A0384F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Intro 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Step 1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Step 2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EAFE7D6-439C-4D27-BD9B-B97AE2312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98D3-0AF2-44CA-9DBB-49191F1991FA}" type="slidenum">
              <a:rPr lang="en-US" smtClean="0"/>
              <a:t>9</a:t>
            </a:fld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5C454FD-C2BA-4461-A921-2E641FB939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8" y="501650"/>
            <a:ext cx="6550397" cy="4157474"/>
          </a:xfrm>
          <a:prstGeom prst="rect">
            <a:avLst/>
          </a:prstGeom>
        </p:spPr>
      </p:pic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30A71C4A-B252-432C-8EB0-84F4F24FA30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10806" y="2005012"/>
            <a:ext cx="7108916" cy="435133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265888AD-7B79-4A8C-BD68-5A24389A6771}"/>
              </a:ext>
            </a:extLst>
          </p:cNvPr>
          <p:cNvSpPr txBox="1"/>
          <p:nvPr/>
        </p:nvSpPr>
        <p:spPr>
          <a:xfrm>
            <a:off x="838200" y="6368999"/>
            <a:ext cx="10760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PART1: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Intro –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</a:rPr>
              <a:t>Step 1 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– Step 2 – Step 3 – PART2: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1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2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3 –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Study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4 -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05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5966</TotalTime>
  <Words>3970</Words>
  <Application>Microsoft Office PowerPoint</Application>
  <PresentationFormat>Widescreen</PresentationFormat>
  <Paragraphs>737</Paragraphs>
  <Slides>35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40" baseType="lpstr">
      <vt:lpstr>Arial</vt:lpstr>
      <vt:lpstr>Arial Narrow</vt:lpstr>
      <vt:lpstr>Calibri</vt:lpstr>
      <vt:lpstr>Calibri Light</vt:lpstr>
      <vt:lpstr>Office Theme</vt:lpstr>
      <vt:lpstr>Towards disentangling correspondence and emergence: The case of conscientiousness</vt:lpstr>
      <vt:lpstr>Correspondence            Emergence/network</vt:lpstr>
      <vt:lpstr>Correspondence</vt:lpstr>
      <vt:lpstr>Correspondence, example</vt:lpstr>
      <vt:lpstr>Emergence/network</vt:lpstr>
      <vt:lpstr>It’s an empirical question… that can be tackled via experimental research</vt:lpstr>
      <vt:lpstr>Presentazione standard di PowerPoint</vt:lpstr>
      <vt:lpstr>Step 1. Identify a target</vt:lpstr>
      <vt:lpstr>Presentazione standard di PowerPoint</vt:lpstr>
      <vt:lpstr>Step 1. Self-control and future orientation (Costantini &amp; Perugini, 2016)</vt:lpstr>
      <vt:lpstr>Step 2. Development of a procedure to affect the target construct</vt:lpstr>
      <vt:lpstr>Step 2. Candidate manipulations (1)</vt:lpstr>
      <vt:lpstr>Step 2. Candidate manipulations (2)</vt:lpstr>
      <vt:lpstr>Step 3. Ecological momentary interventions (EMI, Heron &amp; Smyth, 2010)</vt:lpstr>
      <vt:lpstr>Manipulating conscientiousness requires knowledge of its motivational bases</vt:lpstr>
      <vt:lpstr>Conscientious goals</vt:lpstr>
      <vt:lpstr>Study 1. Initial identification of goals (Costantini &amp; Perugini, 2018)</vt:lpstr>
      <vt:lpstr>Results</vt:lpstr>
      <vt:lpstr>Goal Classes</vt:lpstr>
      <vt:lpstr>Limitations</vt:lpstr>
      <vt:lpstr>Study 2.</vt:lpstr>
      <vt:lpstr>Results 1 – validating RCS</vt:lpstr>
      <vt:lpstr>Results 2 - equifinality</vt:lpstr>
      <vt:lpstr>Worst result for each class</vt:lpstr>
      <vt:lpstr>Study 3</vt:lpstr>
      <vt:lpstr>Conscientious Goals ~ HEXACO Results are close to those of Study 2</vt:lpstr>
      <vt:lpstr>Study 4</vt:lpstr>
      <vt:lpstr>Results</vt:lpstr>
      <vt:lpstr>Presentazione standard di PowerPoint</vt:lpstr>
      <vt:lpstr>Presentazione standard di PowerPoint</vt:lpstr>
      <vt:lpstr>Multiple regressions predicting each goals form HEXACO traits</vt:lpstr>
      <vt:lpstr>Facet level</vt:lpstr>
      <vt:lpstr>Conclusions / Future directions (1)</vt:lpstr>
      <vt:lpstr>Conclusions / Future directions (2)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Fused Graphical Lasso simulation results</dc:title>
  <dc:creator>Giulio Costantini</dc:creator>
  <cp:lastModifiedBy>GiulioCostantini</cp:lastModifiedBy>
  <cp:revision>1107</cp:revision>
  <cp:lastPrinted>2017-07-14T17:14:36Z</cp:lastPrinted>
  <dcterms:created xsi:type="dcterms:W3CDTF">2017-04-07T09:54:59Z</dcterms:created>
  <dcterms:modified xsi:type="dcterms:W3CDTF">2018-10-26T09:49:37Z</dcterms:modified>
</cp:coreProperties>
</file>